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3.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4.xml" ContentType="application/vnd.openxmlformats-officedocument.theme+xml"/>
  <Override PartName="/ppt/tags/tag1.xml" ContentType="application/vnd.openxmlformats-officedocument.presentationml.tags+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75" r:id="rId5"/>
    <p:sldMasterId id="2147484804" r:id="rId6"/>
    <p:sldMasterId id="2147484838" r:id="rId7"/>
  </p:sldMasterIdLst>
  <p:notesMasterIdLst>
    <p:notesMasterId r:id="rId36"/>
  </p:notesMasterIdLst>
  <p:handoutMasterIdLst>
    <p:handoutMasterId r:id="rId37"/>
  </p:handoutMasterIdLst>
  <p:sldIdLst>
    <p:sldId id="1661" r:id="rId8"/>
    <p:sldId id="2001" r:id="rId9"/>
    <p:sldId id="1998" r:id="rId10"/>
    <p:sldId id="290" r:id="rId11"/>
    <p:sldId id="8423" r:id="rId12"/>
    <p:sldId id="8415" r:id="rId13"/>
    <p:sldId id="2417" r:id="rId14"/>
    <p:sldId id="1999" r:id="rId15"/>
    <p:sldId id="2076136631" r:id="rId16"/>
    <p:sldId id="10557" r:id="rId17"/>
    <p:sldId id="4511" r:id="rId18"/>
    <p:sldId id="4512" r:id="rId19"/>
    <p:sldId id="4513" r:id="rId20"/>
    <p:sldId id="4514" r:id="rId21"/>
    <p:sldId id="4520" r:id="rId22"/>
    <p:sldId id="4515" r:id="rId23"/>
    <p:sldId id="4516" r:id="rId24"/>
    <p:sldId id="1840" r:id="rId25"/>
    <p:sldId id="2002" r:id="rId26"/>
    <p:sldId id="259" r:id="rId27"/>
    <p:sldId id="291" r:id="rId28"/>
    <p:sldId id="10616" r:id="rId29"/>
    <p:sldId id="10617" r:id="rId30"/>
    <p:sldId id="10615" r:id="rId31"/>
    <p:sldId id="257" r:id="rId32"/>
    <p:sldId id="4523" r:id="rId33"/>
    <p:sldId id="2076136136" r:id="rId34"/>
    <p:sldId id="2076136132" r:id="rId3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ntro and Agenda" id="{12B63550-A386-42BE-BF4F-C4C2F7153367}">
          <p14:sldIdLst>
            <p14:sldId id="1661"/>
            <p14:sldId id="2001"/>
          </p14:sldIdLst>
        </p14:section>
        <p14:section name="Opening" id="{693F8AC6-C8DA-42FA-B7C2-7B9C1B8CED81}">
          <p14:sldIdLst>
            <p14:sldId id="1998"/>
            <p14:sldId id="290"/>
            <p14:sldId id="8423"/>
            <p14:sldId id="8415"/>
            <p14:sldId id="2417"/>
          </p14:sldIdLst>
        </p14:section>
        <p14:section name="CAF" id="{DE26AED4-6661-4363-BBDB-4695C62D1A3D}">
          <p14:sldIdLst>
            <p14:sldId id="1999"/>
            <p14:sldId id="2076136631"/>
            <p14:sldId id="10557"/>
            <p14:sldId id="4511"/>
            <p14:sldId id="4512"/>
            <p14:sldId id="4513"/>
            <p14:sldId id="4514"/>
            <p14:sldId id="4520"/>
            <p14:sldId id="4515"/>
            <p14:sldId id="4516"/>
            <p14:sldId id="1840"/>
          </p14:sldIdLst>
        </p14:section>
        <p14:section name="Tools and Assets" id="{EABF3A46-5304-40B7-BDA2-0C384BB11814}">
          <p14:sldIdLst>
            <p14:sldId id="2002"/>
            <p14:sldId id="259"/>
            <p14:sldId id="291"/>
            <p14:sldId id="10616"/>
            <p14:sldId id="10617"/>
            <p14:sldId id="10615"/>
            <p14:sldId id="257"/>
          </p14:sldIdLst>
        </p14:section>
        <p14:section name="Resources" id="{AA8410B8-39FD-4AE7-A81B-781F3F2DB8A8}">
          <p14:sldIdLst>
            <p14:sldId id="4523"/>
            <p14:sldId id="2076136136"/>
          </p14:sldIdLst>
        </p14:section>
        <p14:section name="Final Slide" id="{1A77441D-2DE6-48E4-879E-EC4403E6F742}">
          <p14:sldIdLst>
            <p14:sldId id="20761361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Liz Kinerk (MBO Partners)" initials="LK(P" lastIdx="1" clrIdx="5">
    <p:extLst>
      <p:ext uri="{19B8F6BF-5375-455C-9EA6-DF929625EA0E}">
        <p15:presenceInfo xmlns:p15="http://schemas.microsoft.com/office/powerpoint/2012/main" userId="S::v-elkine@microsoft.com::d2c9697c-c7d7-489d-b164-93da4dfa585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5B6B86"/>
    <a:srgbClr val="50E6FF"/>
    <a:srgbClr val="FEF000"/>
    <a:srgbClr val="3B2E58"/>
    <a:srgbClr val="243A5E"/>
    <a:srgbClr val="274B47"/>
    <a:srgbClr val="2F2F2F"/>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58218B0-9924-4EAD-BFF1-B5FFABFD8407}" v="7" dt="2019-09-23T18:52:25.382"/>
    <p1510:client id="{B5BA5329-DF77-CA16-E467-4AD483A88DB0}" v="9" dt="2019-09-27T00:51:39.1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33" y="63"/>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presProps" Target="presProps.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notesMaster" Target="notesMasters/notes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microsoft.com/office/2016/11/relationships/changesInfo" Target="changesInfos/changesInfo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ten Baker (Red Door Collaborative LLC)" userId="S::v-krbake@microsoft.com::ae0ac70e-0884-4dbf-aa82-b2610f6b5a47" providerId="AD" clId="Web-{B5BA5329-DF77-CA16-E467-4AD483A88DB0}"/>
    <pc:docChg chg="modSld">
      <pc:chgData name="Kristen Baker (Red Door Collaborative LLC)" userId="S::v-krbake@microsoft.com::ae0ac70e-0884-4dbf-aa82-b2610f6b5a47" providerId="AD" clId="Web-{B5BA5329-DF77-CA16-E467-4AD483A88DB0}" dt="2019-09-27T00:51:36.614" v="7" actId="20577"/>
      <pc:docMkLst>
        <pc:docMk/>
      </pc:docMkLst>
      <pc:sldChg chg="modSp">
        <pc:chgData name="Kristen Baker (Red Door Collaborative LLC)" userId="S::v-krbake@microsoft.com::ae0ac70e-0884-4dbf-aa82-b2610f6b5a47" providerId="AD" clId="Web-{B5BA5329-DF77-CA16-E467-4AD483A88DB0}" dt="2019-09-27T00:51:36.612" v="6" actId="20577"/>
        <pc:sldMkLst>
          <pc:docMk/>
          <pc:sldMk cId="3656061389" sldId="1840"/>
        </pc:sldMkLst>
        <pc:spChg chg="mod">
          <ac:chgData name="Kristen Baker (Red Door Collaborative LLC)" userId="S::v-krbake@microsoft.com::ae0ac70e-0884-4dbf-aa82-b2610f6b5a47" providerId="AD" clId="Web-{B5BA5329-DF77-CA16-E467-4AD483A88DB0}" dt="2019-09-27T00:51:36.612" v="6" actId="20577"/>
          <ac:spMkLst>
            <pc:docMk/>
            <pc:sldMk cId="3656061389" sldId="1840"/>
            <ac:spMk id="84" creationId="{B852A818-B8C0-4672-9162-524D04E0C4D5}"/>
          </ac:spMkLst>
        </pc:spChg>
      </pc:sldChg>
    </pc:docChg>
  </pc:docChgLst>
  <pc:docChgLst>
    <pc:chgData name="Deepa Athre" userId="76c56e96-477b-45c0-a1fd-bc83f92d7f96" providerId="ADAL" clId="{5EDE8311-64C5-4368-96DB-F1EA5664ADDD}"/>
    <pc:docChg chg="modSld sldOrd">
      <pc:chgData name="Deepa Athre" userId="76c56e96-477b-45c0-a1fd-bc83f92d7f96" providerId="ADAL" clId="{5EDE8311-64C5-4368-96DB-F1EA5664ADDD}" dt="2019-08-29T18:01:47.397" v="0"/>
      <pc:docMkLst>
        <pc:docMk/>
      </pc:docMkLst>
      <pc:sldChg chg="ord">
        <pc:chgData name="Deepa Athre" userId="76c56e96-477b-45c0-a1fd-bc83f92d7f96" providerId="ADAL" clId="{5EDE8311-64C5-4368-96DB-F1EA5664ADDD}" dt="2019-08-29T18:01:47.397" v="0"/>
        <pc:sldMkLst>
          <pc:docMk/>
          <pc:sldMk cId="2032209498" sldId="1998"/>
        </pc:sldMkLst>
      </pc:sldChg>
    </pc:docChg>
  </pc:docChgLst>
  <pc:docChgLst>
    <pc:chgData name="Kristen Baker (Red Door Collaborative LLC)" userId="ae0ac70e-0884-4dbf-aa82-b2610f6b5a47" providerId="ADAL" clId="{B58218B0-9924-4EAD-BFF1-B5FFABFD8407}"/>
    <pc:docChg chg="undo custSel modSld">
      <pc:chgData name="Kristen Baker (Red Door Collaborative LLC)" userId="ae0ac70e-0884-4dbf-aa82-b2610f6b5a47" providerId="ADAL" clId="{B58218B0-9924-4EAD-BFF1-B5FFABFD8407}" dt="2019-09-23T18:52:25.382" v="108" actId="6549"/>
      <pc:docMkLst>
        <pc:docMk/>
      </pc:docMkLst>
      <pc:sldChg chg="modSp">
        <pc:chgData name="Kristen Baker (Red Door Collaborative LLC)" userId="ae0ac70e-0884-4dbf-aa82-b2610f6b5a47" providerId="ADAL" clId="{B58218B0-9924-4EAD-BFF1-B5FFABFD8407}" dt="2019-09-23T18:52:19.892" v="107" actId="6549"/>
        <pc:sldMkLst>
          <pc:docMk/>
          <pc:sldMk cId="1795078537" sldId="1661"/>
        </pc:sldMkLst>
        <pc:spChg chg="mod">
          <ac:chgData name="Kristen Baker (Red Door Collaborative LLC)" userId="ae0ac70e-0884-4dbf-aa82-b2610f6b5a47" providerId="ADAL" clId="{B58218B0-9924-4EAD-BFF1-B5FFABFD8407}" dt="2019-09-23T18:52:19.892" v="107" actId="6549"/>
          <ac:spMkLst>
            <pc:docMk/>
            <pc:sldMk cId="1795078537" sldId="1661"/>
            <ac:spMk id="4" creationId="{00000000-0000-0000-0000-000000000000}"/>
          </ac:spMkLst>
        </pc:spChg>
      </pc:sldChg>
      <pc:sldChg chg="modSp">
        <pc:chgData name="Kristen Baker (Red Door Collaborative LLC)" userId="ae0ac70e-0884-4dbf-aa82-b2610f6b5a47" providerId="ADAL" clId="{B58218B0-9924-4EAD-BFF1-B5FFABFD8407}" dt="2019-09-19T06:31:51.439" v="103" actId="14100"/>
        <pc:sldMkLst>
          <pc:docMk/>
          <pc:sldMk cId="3656061389" sldId="1840"/>
        </pc:sldMkLst>
        <pc:spChg chg="mod">
          <ac:chgData name="Kristen Baker (Red Door Collaborative LLC)" userId="ae0ac70e-0884-4dbf-aa82-b2610f6b5a47" providerId="ADAL" clId="{B58218B0-9924-4EAD-BFF1-B5FFABFD8407}" dt="2019-09-19T06:31:28.078" v="101" actId="20577"/>
          <ac:spMkLst>
            <pc:docMk/>
            <pc:sldMk cId="3656061389" sldId="1840"/>
            <ac:spMk id="75" creationId="{3E2F3EE4-5905-4314-94F9-F3B00E5FCAC3}"/>
          </ac:spMkLst>
        </pc:spChg>
        <pc:spChg chg="mod">
          <ac:chgData name="Kristen Baker (Red Door Collaborative LLC)" userId="ae0ac70e-0884-4dbf-aa82-b2610f6b5a47" providerId="ADAL" clId="{B58218B0-9924-4EAD-BFF1-B5FFABFD8407}" dt="2019-09-19T06:30:52.623" v="99" actId="14100"/>
          <ac:spMkLst>
            <pc:docMk/>
            <pc:sldMk cId="3656061389" sldId="1840"/>
            <ac:spMk id="77" creationId="{07EB3BB5-D724-4542-8D33-DC95B2A403CB}"/>
          </ac:spMkLst>
        </pc:spChg>
        <pc:spChg chg="mod">
          <ac:chgData name="Kristen Baker (Red Door Collaborative LLC)" userId="ae0ac70e-0884-4dbf-aa82-b2610f6b5a47" providerId="ADAL" clId="{B58218B0-9924-4EAD-BFF1-B5FFABFD8407}" dt="2019-09-19T06:28:26.102" v="79" actId="255"/>
          <ac:spMkLst>
            <pc:docMk/>
            <pc:sldMk cId="3656061389" sldId="1840"/>
            <ac:spMk id="79" creationId="{31B09133-CED7-4A97-BF57-B55557733130}"/>
          </ac:spMkLst>
        </pc:spChg>
        <pc:spChg chg="mod">
          <ac:chgData name="Kristen Baker (Red Door Collaborative LLC)" userId="ae0ac70e-0884-4dbf-aa82-b2610f6b5a47" providerId="ADAL" clId="{B58218B0-9924-4EAD-BFF1-B5FFABFD8407}" dt="2019-09-19T06:30:57.004" v="100" actId="14100"/>
          <ac:spMkLst>
            <pc:docMk/>
            <pc:sldMk cId="3656061389" sldId="1840"/>
            <ac:spMk id="84" creationId="{B852A818-B8C0-4672-9162-524D04E0C4D5}"/>
          </ac:spMkLst>
        </pc:spChg>
        <pc:spChg chg="mod">
          <ac:chgData name="Kristen Baker (Red Door Collaborative LLC)" userId="ae0ac70e-0884-4dbf-aa82-b2610f6b5a47" providerId="ADAL" clId="{B58218B0-9924-4EAD-BFF1-B5FFABFD8407}" dt="2019-09-19T06:28:37.254" v="81" actId="255"/>
          <ac:spMkLst>
            <pc:docMk/>
            <pc:sldMk cId="3656061389" sldId="1840"/>
            <ac:spMk id="88" creationId="{70661833-BF6A-497C-BF53-7B243211EB28}"/>
          </ac:spMkLst>
        </pc:spChg>
        <pc:spChg chg="mod">
          <ac:chgData name="Kristen Baker (Red Door Collaborative LLC)" userId="ae0ac70e-0884-4dbf-aa82-b2610f6b5a47" providerId="ADAL" clId="{B58218B0-9924-4EAD-BFF1-B5FFABFD8407}" dt="2019-09-19T06:29:19.439" v="85" actId="20577"/>
          <ac:spMkLst>
            <pc:docMk/>
            <pc:sldMk cId="3656061389" sldId="1840"/>
            <ac:spMk id="91" creationId="{1F3ABE7C-9C37-431A-B822-32ED792FF40C}"/>
          </ac:spMkLst>
        </pc:spChg>
        <pc:cxnChg chg="mod">
          <ac:chgData name="Kristen Baker (Red Door Collaborative LLC)" userId="ae0ac70e-0884-4dbf-aa82-b2610f6b5a47" providerId="ADAL" clId="{B58218B0-9924-4EAD-BFF1-B5FFABFD8407}" dt="2019-09-19T06:31:45.285" v="102" actId="14100"/>
          <ac:cxnSpMkLst>
            <pc:docMk/>
            <pc:sldMk cId="3656061389" sldId="1840"/>
            <ac:cxnSpMk id="97" creationId="{9E9C0D5A-E87F-4FD9-95CB-A7E4140F43D7}"/>
          </ac:cxnSpMkLst>
        </pc:cxnChg>
        <pc:cxnChg chg="mod">
          <ac:chgData name="Kristen Baker (Red Door Collaborative LLC)" userId="ae0ac70e-0884-4dbf-aa82-b2610f6b5a47" providerId="ADAL" clId="{B58218B0-9924-4EAD-BFF1-B5FFABFD8407}" dt="2019-09-19T06:31:51.439" v="103" actId="14100"/>
          <ac:cxnSpMkLst>
            <pc:docMk/>
            <pc:sldMk cId="3656061389" sldId="1840"/>
            <ac:cxnSpMk id="98" creationId="{9C2BA960-7738-4DAF-925D-445F96314D80}"/>
          </ac:cxnSpMkLst>
        </pc:cxnChg>
        <pc:cxnChg chg="mod">
          <ac:chgData name="Kristen Baker (Red Door Collaborative LLC)" userId="ae0ac70e-0884-4dbf-aa82-b2610f6b5a47" providerId="ADAL" clId="{B58218B0-9924-4EAD-BFF1-B5FFABFD8407}" dt="2019-09-19T06:29:52.720" v="88" actId="14100"/>
          <ac:cxnSpMkLst>
            <pc:docMk/>
            <pc:sldMk cId="3656061389" sldId="1840"/>
            <ac:cxnSpMk id="99" creationId="{1306C960-4EE9-4AF3-9D93-B16C8F0CB351}"/>
          </ac:cxnSpMkLst>
        </pc:cxnChg>
        <pc:cxnChg chg="mod">
          <ac:chgData name="Kristen Baker (Red Door Collaborative LLC)" userId="ae0ac70e-0884-4dbf-aa82-b2610f6b5a47" providerId="ADAL" clId="{B58218B0-9924-4EAD-BFF1-B5FFABFD8407}" dt="2019-09-19T06:29:46.171" v="86" actId="14100"/>
          <ac:cxnSpMkLst>
            <pc:docMk/>
            <pc:sldMk cId="3656061389" sldId="1840"/>
            <ac:cxnSpMk id="100" creationId="{2AFD17AE-D9CF-489D-A98F-732CFDD37A47}"/>
          </ac:cxnSpMkLst>
        </pc:cxnChg>
      </pc:sldChg>
      <pc:sldChg chg="modSp">
        <pc:chgData name="Kristen Baker (Red Door Collaborative LLC)" userId="ae0ac70e-0884-4dbf-aa82-b2610f6b5a47" providerId="ADAL" clId="{B58218B0-9924-4EAD-BFF1-B5FFABFD8407}" dt="2019-09-23T18:52:25.382" v="108" actId="6549"/>
        <pc:sldMkLst>
          <pc:docMk/>
          <pc:sldMk cId="2103251602" sldId="2001"/>
        </pc:sldMkLst>
        <pc:spChg chg="mod">
          <ac:chgData name="Kristen Baker (Red Door Collaborative LLC)" userId="ae0ac70e-0884-4dbf-aa82-b2610f6b5a47" providerId="ADAL" clId="{B58218B0-9924-4EAD-BFF1-B5FFABFD8407}" dt="2019-09-23T18:52:25.382" v="108" actId="6549"/>
          <ac:spMkLst>
            <pc:docMk/>
            <pc:sldMk cId="2103251602" sldId="2001"/>
            <ac:spMk id="10" creationId="{C9951DA0-4539-4D1F-92C5-56737F24AAC9}"/>
          </ac:spMkLst>
        </pc:spChg>
      </pc:sldChg>
      <pc:sldChg chg="modSp">
        <pc:chgData name="Kristen Baker (Red Door Collaborative LLC)" userId="ae0ac70e-0884-4dbf-aa82-b2610f6b5a47" providerId="ADAL" clId="{B58218B0-9924-4EAD-BFF1-B5FFABFD8407}" dt="2019-09-23T18:51:28.229" v="105" actId="20577"/>
        <pc:sldMkLst>
          <pc:docMk/>
          <pc:sldMk cId="1311512383" sldId="4514"/>
        </pc:sldMkLst>
        <pc:spChg chg="mod">
          <ac:chgData name="Kristen Baker (Red Door Collaborative LLC)" userId="ae0ac70e-0884-4dbf-aa82-b2610f6b5a47" providerId="ADAL" clId="{B58218B0-9924-4EAD-BFF1-B5FFABFD8407}" dt="2019-09-23T18:51:28.229" v="105" actId="20577"/>
          <ac:spMkLst>
            <pc:docMk/>
            <pc:sldMk cId="1311512383" sldId="4514"/>
            <ac:spMk id="5" creationId="{CB088C91-878D-4F9C-AF4D-93C00E71B8DE}"/>
          </ac:spMkLst>
        </pc:spChg>
      </pc:sldChg>
      <pc:sldChg chg="modSp">
        <pc:chgData name="Kristen Baker (Red Door Collaborative LLC)" userId="ae0ac70e-0884-4dbf-aa82-b2610f6b5a47" providerId="ADAL" clId="{B58218B0-9924-4EAD-BFF1-B5FFABFD8407}" dt="2019-09-23T18:51:44.766" v="106" actId="1076"/>
        <pc:sldMkLst>
          <pc:docMk/>
          <pc:sldMk cId="3727348323" sldId="4520"/>
        </pc:sldMkLst>
        <pc:spChg chg="mod">
          <ac:chgData name="Kristen Baker (Red Door Collaborative LLC)" userId="ae0ac70e-0884-4dbf-aa82-b2610f6b5a47" providerId="ADAL" clId="{B58218B0-9924-4EAD-BFF1-B5FFABFD8407}" dt="2019-09-23T18:51:44.766" v="106" actId="1076"/>
          <ac:spMkLst>
            <pc:docMk/>
            <pc:sldMk cId="3727348323" sldId="4520"/>
            <ac:spMk id="9" creationId="{9E83D2E4-19CC-46DC-9C97-72084E8BEF5A}"/>
          </ac:spMkLst>
        </pc:spChg>
      </pc:sldChg>
      <pc:sldChg chg="modSp">
        <pc:chgData name="Kristen Baker (Red Door Collaborative LLC)" userId="ae0ac70e-0884-4dbf-aa82-b2610f6b5a47" providerId="ADAL" clId="{B58218B0-9924-4EAD-BFF1-B5FFABFD8407}" dt="2019-09-19T06:24:57.359" v="5" actId="1076"/>
        <pc:sldMkLst>
          <pc:docMk/>
          <pc:sldMk cId="1359849352" sldId="10557"/>
        </pc:sldMkLst>
        <pc:spChg chg="mod">
          <ac:chgData name="Kristen Baker (Red Door Collaborative LLC)" userId="ae0ac70e-0884-4dbf-aa82-b2610f6b5a47" providerId="ADAL" clId="{B58218B0-9924-4EAD-BFF1-B5FFABFD8407}" dt="2019-09-19T06:24:57.359" v="5" actId="1076"/>
          <ac:spMkLst>
            <pc:docMk/>
            <pc:sldMk cId="1359849352" sldId="10557"/>
            <ac:spMk id="47" creationId="{75CAC6A8-CD7D-493A-A104-909AFD3220C3}"/>
          </ac:spMkLst>
        </pc:spChg>
      </pc:sldChg>
    </pc:docChg>
  </pc:docChgLst>
  <pc:docChgLst>
    <pc:chgData name="Pratibha Sood" userId="757de0c6-7155-45cc-8575-9f822407d213" providerId="ADAL" clId="{E2423C87-F9EA-4554-87AF-A43B400AD564}"/>
    <pc:docChg chg="addSld delSld modSld modSection">
      <pc:chgData name="Pratibha Sood" userId="757de0c6-7155-45cc-8575-9f822407d213" providerId="ADAL" clId="{E2423C87-F9EA-4554-87AF-A43B400AD564}" dt="2019-08-13T20:55:57.073" v="6" actId="47"/>
      <pc:docMkLst>
        <pc:docMk/>
      </pc:docMkLst>
      <pc:sldChg chg="modSp">
        <pc:chgData name="Pratibha Sood" userId="757de0c6-7155-45cc-8575-9f822407d213" providerId="ADAL" clId="{E2423C87-F9EA-4554-87AF-A43B400AD564}" dt="2019-08-12T22:47:56.225" v="0" actId="1076"/>
        <pc:sldMkLst>
          <pc:docMk/>
          <pc:sldMk cId="1439878223" sldId="10615"/>
        </pc:sldMkLst>
        <pc:picChg chg="mod">
          <ac:chgData name="Pratibha Sood" userId="757de0c6-7155-45cc-8575-9f822407d213" providerId="ADAL" clId="{E2423C87-F9EA-4554-87AF-A43B400AD564}" dt="2019-08-12T22:47:56.225" v="0" actId="1076"/>
          <ac:picMkLst>
            <pc:docMk/>
            <pc:sldMk cId="1439878223" sldId="10615"/>
            <ac:picMk id="5" creationId="{1C52EC85-65B8-4F0C-8D86-E4EA19475041}"/>
          </ac:picMkLst>
        </pc:picChg>
      </pc:sldChg>
      <pc:sldChg chg="modSp add del">
        <pc:chgData name="Pratibha Sood" userId="757de0c6-7155-45cc-8575-9f822407d213" providerId="ADAL" clId="{E2423C87-F9EA-4554-87AF-A43B400AD564}" dt="2019-08-13T20:55:57.073" v="6" actId="47"/>
        <pc:sldMkLst>
          <pc:docMk/>
          <pc:sldMk cId="1410786277" sldId="2076136632"/>
        </pc:sldMkLst>
        <pc:spChg chg="mod">
          <ac:chgData name="Pratibha Sood" userId="757de0c6-7155-45cc-8575-9f822407d213" providerId="ADAL" clId="{E2423C87-F9EA-4554-87AF-A43B400AD564}" dt="2019-08-13T20:55:54.439" v="5" actId="14100"/>
          <ac:spMkLst>
            <pc:docMk/>
            <pc:sldMk cId="1410786277" sldId="2076136632"/>
            <ac:spMk id="36" creationId="{B19C81E9-9BBB-481C-83CE-74962FFEDD53}"/>
          </ac:spMkLst>
        </pc:spChg>
        <pc:grpChg chg="mod">
          <ac:chgData name="Pratibha Sood" userId="757de0c6-7155-45cc-8575-9f822407d213" providerId="ADAL" clId="{E2423C87-F9EA-4554-87AF-A43B400AD564}" dt="2019-08-13T20:55:54.439" v="5" actId="14100"/>
          <ac:grpSpMkLst>
            <pc:docMk/>
            <pc:sldMk cId="1410786277" sldId="2076136632"/>
            <ac:grpSpMk id="7" creationId="{59C5EE6D-252C-4A95-9DC8-AA744CD7C63C}"/>
          </ac:grpSpMkLst>
        </pc:grpChg>
        <pc:grpChg chg="mod">
          <ac:chgData name="Pratibha Sood" userId="757de0c6-7155-45cc-8575-9f822407d213" providerId="ADAL" clId="{E2423C87-F9EA-4554-87AF-A43B400AD564}" dt="2019-08-13T20:55:54.439" v="5" actId="14100"/>
          <ac:grpSpMkLst>
            <pc:docMk/>
            <pc:sldMk cId="1410786277" sldId="2076136632"/>
            <ac:grpSpMk id="9" creationId="{D407E124-B1C8-48A5-A446-B425CA60592A}"/>
          </ac:grpSpMkLst>
        </pc:grpChg>
        <pc:grpChg chg="mod">
          <ac:chgData name="Pratibha Sood" userId="757de0c6-7155-45cc-8575-9f822407d213" providerId="ADAL" clId="{E2423C87-F9EA-4554-87AF-A43B400AD564}" dt="2019-08-13T20:55:54.439" v="5" actId="14100"/>
          <ac:grpSpMkLst>
            <pc:docMk/>
            <pc:sldMk cId="1410786277" sldId="2076136632"/>
            <ac:grpSpMk id="11" creationId="{F8A9C322-29D3-4D01-AFEB-E95BAE1FB0EB}"/>
          </ac:grpSpMkLst>
        </pc:grpChg>
        <pc:grpChg chg="mod">
          <ac:chgData name="Pratibha Sood" userId="757de0c6-7155-45cc-8575-9f822407d213" providerId="ADAL" clId="{E2423C87-F9EA-4554-87AF-A43B400AD564}" dt="2019-08-13T20:55:54.439" v="5" actId="14100"/>
          <ac:grpSpMkLst>
            <pc:docMk/>
            <pc:sldMk cId="1410786277" sldId="2076136632"/>
            <ac:grpSpMk id="12" creationId="{3DD5C51A-748A-494D-8FE5-8F27E0F0F0D0}"/>
          </ac:grpSpMkLst>
        </pc:gr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65676464155216"/>
          <c:y val="7.3549851742031134E-3"/>
          <c:w val="0.68403903556173129"/>
          <c:h val="0.98529002965159374"/>
        </c:manualLayout>
      </c:layout>
      <c:doughnutChart>
        <c:varyColors val="1"/>
        <c:ser>
          <c:idx val="0"/>
          <c:order val="0"/>
          <c:tx>
            <c:strRef>
              <c:f>Sheet1!$B$1</c:f>
              <c:strCache>
                <c:ptCount val="1"/>
                <c:pt idx="0">
                  <c:v>Sales</c:v>
                </c:pt>
              </c:strCache>
            </c:strRef>
          </c:tx>
          <c:spPr>
            <a:ln w="6350">
              <a:noFill/>
            </a:ln>
          </c:spPr>
          <c:dPt>
            <c:idx val="0"/>
            <c:bubble3D val="0"/>
            <c:spPr>
              <a:solidFill>
                <a:schemeClr val="accent1"/>
              </a:solidFill>
              <a:ln w="6350">
                <a:noFill/>
              </a:ln>
              <a:effectLst/>
            </c:spPr>
            <c:extLst>
              <c:ext xmlns:c16="http://schemas.microsoft.com/office/drawing/2014/chart" uri="{C3380CC4-5D6E-409C-BE32-E72D297353CC}">
                <c16:uniqueId val="{00000001-427E-4FC0-BA5B-755E421E0651}"/>
              </c:ext>
            </c:extLst>
          </c:dPt>
          <c:dPt>
            <c:idx val="1"/>
            <c:bubble3D val="0"/>
            <c:spPr>
              <a:solidFill>
                <a:srgbClr val="EAEAEA"/>
              </a:solidFill>
              <a:ln w="6350">
                <a:noFill/>
              </a:ln>
              <a:effectLst/>
            </c:spPr>
            <c:extLst>
              <c:ext xmlns:c16="http://schemas.microsoft.com/office/drawing/2014/chart" uri="{C3380CC4-5D6E-409C-BE32-E72D297353CC}">
                <c16:uniqueId val="{00000003-427E-4FC0-BA5B-755E421E0651}"/>
              </c:ext>
            </c:extLst>
          </c:dPt>
          <c:cat>
            <c:strRef>
              <c:f>Sheet1!$A$2:$A$3</c:f>
              <c:strCache>
                <c:ptCount val="2"/>
                <c:pt idx="0">
                  <c:v>Technological advances</c:v>
                </c:pt>
                <c:pt idx="1">
                  <c:v>other</c:v>
                </c:pt>
              </c:strCache>
            </c:strRef>
          </c:cat>
          <c:val>
            <c:numRef>
              <c:f>Sheet1!$B$2:$B$3</c:f>
              <c:numCache>
                <c:formatCode>0%</c:formatCode>
                <c:ptCount val="2"/>
                <c:pt idx="0">
                  <c:v>0.86</c:v>
                </c:pt>
                <c:pt idx="1">
                  <c:v>0.14000000000000001</c:v>
                </c:pt>
              </c:numCache>
            </c:numRef>
          </c:val>
          <c:extLst>
            <c:ext xmlns:c16="http://schemas.microsoft.com/office/drawing/2014/chart" uri="{C3380CC4-5D6E-409C-BE32-E72D297353CC}">
              <c16:uniqueId val="{00000004-427E-4FC0-BA5B-755E421E0651}"/>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952432568515423"/>
          <c:y val="9.1375978334539681E-3"/>
          <c:w val="0.68156374908964124"/>
          <c:h val="0.98172480433309206"/>
        </c:manualLayout>
      </c:layout>
      <c:doughnutChart>
        <c:varyColors val="1"/>
        <c:ser>
          <c:idx val="0"/>
          <c:order val="0"/>
          <c:tx>
            <c:strRef>
              <c:f>Sheet1!$B$1</c:f>
              <c:strCache>
                <c:ptCount val="1"/>
                <c:pt idx="0">
                  <c:v>Sales</c:v>
                </c:pt>
              </c:strCache>
            </c:strRef>
          </c:tx>
          <c:spPr>
            <a:ln w="6350">
              <a:noFill/>
            </a:ln>
          </c:spPr>
          <c:dPt>
            <c:idx val="0"/>
            <c:bubble3D val="0"/>
            <c:spPr>
              <a:solidFill>
                <a:schemeClr val="accent6"/>
              </a:solidFill>
              <a:ln w="6350">
                <a:noFill/>
              </a:ln>
              <a:effectLst/>
            </c:spPr>
            <c:extLst>
              <c:ext xmlns:c16="http://schemas.microsoft.com/office/drawing/2014/chart" uri="{C3380CC4-5D6E-409C-BE32-E72D297353CC}">
                <c16:uniqueId val="{00000001-1A09-4650-8C98-C964D28E16F2}"/>
              </c:ext>
            </c:extLst>
          </c:dPt>
          <c:dPt>
            <c:idx val="1"/>
            <c:bubble3D val="0"/>
            <c:spPr>
              <a:solidFill>
                <a:srgbClr val="EAEAEA"/>
              </a:solidFill>
              <a:ln w="6350">
                <a:noFill/>
              </a:ln>
              <a:effectLst/>
            </c:spPr>
            <c:extLst>
              <c:ext xmlns:c16="http://schemas.microsoft.com/office/drawing/2014/chart" uri="{C3380CC4-5D6E-409C-BE32-E72D297353CC}">
                <c16:uniqueId val="{00000003-1A09-4650-8C98-C964D28E16F2}"/>
              </c:ext>
            </c:extLst>
          </c:dPt>
          <c:cat>
            <c:strRef>
              <c:f>Sheet1!$A$2:$A$3</c:f>
              <c:strCache>
                <c:ptCount val="2"/>
                <c:pt idx="0">
                  <c:v>Technological advances</c:v>
                </c:pt>
                <c:pt idx="1">
                  <c:v>other</c:v>
                </c:pt>
              </c:strCache>
            </c:strRef>
          </c:cat>
          <c:val>
            <c:numRef>
              <c:f>Sheet1!$B$2:$B$3</c:f>
              <c:numCache>
                <c:formatCode>0%</c:formatCode>
                <c:ptCount val="2"/>
                <c:pt idx="0">
                  <c:v>0.69</c:v>
                </c:pt>
                <c:pt idx="1">
                  <c:v>0.31</c:v>
                </c:pt>
              </c:numCache>
            </c:numRef>
          </c:val>
          <c:extLst>
            <c:ext xmlns:c16="http://schemas.microsoft.com/office/drawing/2014/chart" uri="{C3380CC4-5D6E-409C-BE32-E72D297353CC}">
              <c16:uniqueId val="{00000004-1A09-4650-8C98-C964D28E16F2}"/>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586811511530211"/>
          <c:y val="9.1375978334539681E-3"/>
          <c:w val="0.68156374908964124"/>
          <c:h val="0.98172480433309206"/>
        </c:manualLayout>
      </c:layout>
      <c:doughnutChart>
        <c:varyColors val="1"/>
        <c:ser>
          <c:idx val="0"/>
          <c:order val="0"/>
          <c:tx>
            <c:strRef>
              <c:f>Sheet1!$B$1</c:f>
              <c:strCache>
                <c:ptCount val="1"/>
                <c:pt idx="0">
                  <c:v>Sales</c:v>
                </c:pt>
              </c:strCache>
            </c:strRef>
          </c:tx>
          <c:spPr>
            <a:ln w="6350">
              <a:noFill/>
            </a:ln>
          </c:spPr>
          <c:dPt>
            <c:idx val="0"/>
            <c:bubble3D val="0"/>
            <c:spPr>
              <a:solidFill>
                <a:schemeClr val="accent6"/>
              </a:solidFill>
              <a:ln w="6350">
                <a:noFill/>
              </a:ln>
              <a:effectLst/>
            </c:spPr>
            <c:extLst>
              <c:ext xmlns:c16="http://schemas.microsoft.com/office/drawing/2014/chart" uri="{C3380CC4-5D6E-409C-BE32-E72D297353CC}">
                <c16:uniqueId val="{00000001-50E8-4FD9-8800-0978AA1BE99B}"/>
              </c:ext>
            </c:extLst>
          </c:dPt>
          <c:dPt>
            <c:idx val="1"/>
            <c:bubble3D val="0"/>
            <c:spPr>
              <a:solidFill>
                <a:srgbClr val="EAEAEA"/>
              </a:solidFill>
              <a:ln w="6350">
                <a:noFill/>
              </a:ln>
              <a:effectLst/>
            </c:spPr>
            <c:extLst>
              <c:ext xmlns:c16="http://schemas.microsoft.com/office/drawing/2014/chart" uri="{C3380CC4-5D6E-409C-BE32-E72D297353CC}">
                <c16:uniqueId val="{00000003-50E8-4FD9-8800-0978AA1BE99B}"/>
              </c:ext>
            </c:extLst>
          </c:dPt>
          <c:cat>
            <c:strRef>
              <c:f>Sheet1!$A$2:$A$3</c:f>
              <c:strCache>
                <c:ptCount val="2"/>
                <c:pt idx="0">
                  <c:v>Technological advances</c:v>
                </c:pt>
                <c:pt idx="1">
                  <c:v>other</c:v>
                </c:pt>
              </c:strCache>
            </c:strRef>
          </c:cat>
          <c:val>
            <c:numRef>
              <c:f>Sheet1!$B$2:$B$3</c:f>
              <c:numCache>
                <c:formatCode>0%</c:formatCode>
                <c:ptCount val="2"/>
                <c:pt idx="0">
                  <c:v>0.57999999999999996</c:v>
                </c:pt>
                <c:pt idx="1">
                  <c:v>0.42</c:v>
                </c:pt>
              </c:numCache>
            </c:numRef>
          </c:val>
          <c:extLst>
            <c:ext xmlns:c16="http://schemas.microsoft.com/office/drawing/2014/chart" uri="{C3380CC4-5D6E-409C-BE32-E72D297353CC}">
              <c16:uniqueId val="{00000004-50E8-4FD9-8800-0978AA1BE99B}"/>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586811511530211"/>
          <c:y val="9.1375978334539681E-3"/>
          <c:w val="0.68156374908964124"/>
          <c:h val="0.98172480433309206"/>
        </c:manualLayout>
      </c:layout>
      <c:doughnutChart>
        <c:varyColors val="1"/>
        <c:ser>
          <c:idx val="0"/>
          <c:order val="0"/>
          <c:tx>
            <c:strRef>
              <c:f>Sheet1!$B$1</c:f>
              <c:strCache>
                <c:ptCount val="1"/>
                <c:pt idx="0">
                  <c:v>Sales</c:v>
                </c:pt>
              </c:strCache>
            </c:strRef>
          </c:tx>
          <c:spPr>
            <a:ln w="6350">
              <a:noFill/>
            </a:ln>
          </c:spPr>
          <c:dPt>
            <c:idx val="0"/>
            <c:bubble3D val="0"/>
            <c:spPr>
              <a:solidFill>
                <a:schemeClr val="accent6"/>
              </a:solidFill>
              <a:ln w="6350">
                <a:noFill/>
              </a:ln>
              <a:effectLst/>
            </c:spPr>
            <c:extLst>
              <c:ext xmlns:c16="http://schemas.microsoft.com/office/drawing/2014/chart" uri="{C3380CC4-5D6E-409C-BE32-E72D297353CC}">
                <c16:uniqueId val="{00000001-CD74-432F-B308-19D2E65B3FCA}"/>
              </c:ext>
            </c:extLst>
          </c:dPt>
          <c:dPt>
            <c:idx val="1"/>
            <c:bubble3D val="0"/>
            <c:spPr>
              <a:solidFill>
                <a:srgbClr val="EAEAEA"/>
              </a:solidFill>
              <a:ln w="6350">
                <a:noFill/>
              </a:ln>
              <a:effectLst/>
            </c:spPr>
            <c:extLst>
              <c:ext xmlns:c16="http://schemas.microsoft.com/office/drawing/2014/chart" uri="{C3380CC4-5D6E-409C-BE32-E72D297353CC}">
                <c16:uniqueId val="{00000003-CD74-432F-B308-19D2E65B3FCA}"/>
              </c:ext>
            </c:extLst>
          </c:dPt>
          <c:cat>
            <c:strRef>
              <c:f>Sheet1!$A$2:$A$3</c:f>
              <c:strCache>
                <c:ptCount val="2"/>
                <c:pt idx="0">
                  <c:v>Technological advances</c:v>
                </c:pt>
                <c:pt idx="1">
                  <c:v>other</c:v>
                </c:pt>
              </c:strCache>
            </c:strRef>
          </c:cat>
          <c:val>
            <c:numRef>
              <c:f>Sheet1!$B$2:$B$3</c:f>
              <c:numCache>
                <c:formatCode>0%</c:formatCode>
                <c:ptCount val="2"/>
                <c:pt idx="0">
                  <c:v>0.39</c:v>
                </c:pt>
                <c:pt idx="1">
                  <c:v>0.61</c:v>
                </c:pt>
              </c:numCache>
            </c:numRef>
          </c:val>
          <c:extLst>
            <c:ext xmlns:c16="http://schemas.microsoft.com/office/drawing/2014/chart" uri="{C3380CC4-5D6E-409C-BE32-E72D297353CC}">
              <c16:uniqueId val="{00000004-CD74-432F-B308-19D2E65B3FCA}"/>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586811511530211"/>
          <c:y val="9.1375978334539681E-3"/>
          <c:w val="0.68156374908964124"/>
          <c:h val="0.98172480433309206"/>
        </c:manualLayout>
      </c:layout>
      <c:doughnutChart>
        <c:varyColors val="1"/>
        <c:ser>
          <c:idx val="0"/>
          <c:order val="0"/>
          <c:tx>
            <c:strRef>
              <c:f>Sheet1!$B$1</c:f>
              <c:strCache>
                <c:ptCount val="1"/>
                <c:pt idx="0">
                  <c:v>Sales</c:v>
                </c:pt>
              </c:strCache>
            </c:strRef>
          </c:tx>
          <c:spPr>
            <a:ln w="6350">
              <a:noFill/>
            </a:ln>
          </c:spPr>
          <c:dPt>
            <c:idx val="0"/>
            <c:bubble3D val="0"/>
            <c:spPr>
              <a:solidFill>
                <a:schemeClr val="accent6"/>
              </a:solidFill>
              <a:ln w="6350">
                <a:noFill/>
              </a:ln>
              <a:effectLst/>
            </c:spPr>
            <c:extLst>
              <c:ext xmlns:c16="http://schemas.microsoft.com/office/drawing/2014/chart" uri="{C3380CC4-5D6E-409C-BE32-E72D297353CC}">
                <c16:uniqueId val="{00000001-2C41-473A-BCC4-BC889BB93684}"/>
              </c:ext>
            </c:extLst>
          </c:dPt>
          <c:dPt>
            <c:idx val="1"/>
            <c:bubble3D val="0"/>
            <c:spPr>
              <a:solidFill>
                <a:srgbClr val="EAEAEA"/>
              </a:solidFill>
              <a:ln w="6350">
                <a:noFill/>
              </a:ln>
              <a:effectLst/>
            </c:spPr>
            <c:extLst>
              <c:ext xmlns:c16="http://schemas.microsoft.com/office/drawing/2014/chart" uri="{C3380CC4-5D6E-409C-BE32-E72D297353CC}">
                <c16:uniqueId val="{00000003-2C41-473A-BCC4-BC889BB93684}"/>
              </c:ext>
            </c:extLst>
          </c:dPt>
          <c:cat>
            <c:strRef>
              <c:f>Sheet1!$A$2:$A$3</c:f>
              <c:strCache>
                <c:ptCount val="2"/>
                <c:pt idx="0">
                  <c:v>Technological advances</c:v>
                </c:pt>
                <c:pt idx="1">
                  <c:v>other</c:v>
                </c:pt>
              </c:strCache>
            </c:strRef>
          </c:cat>
          <c:val>
            <c:numRef>
              <c:f>Sheet1!$B$2:$B$3</c:f>
              <c:numCache>
                <c:formatCode>0%</c:formatCode>
                <c:ptCount val="2"/>
                <c:pt idx="0">
                  <c:v>0.28000000000000003</c:v>
                </c:pt>
                <c:pt idx="1">
                  <c:v>0.72</c:v>
                </c:pt>
              </c:numCache>
            </c:numRef>
          </c:val>
          <c:extLst>
            <c:ext xmlns:c16="http://schemas.microsoft.com/office/drawing/2014/chart" uri="{C3380CC4-5D6E-409C-BE32-E72D297353CC}">
              <c16:uniqueId val="{00000004-2C41-473A-BCC4-BC889BB93684}"/>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2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11/18/2019 8:32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5.tiff>
</file>

<file path=ppt/media/image16.jpg>
</file>

<file path=ppt/media/image17.jpg>
</file>

<file path=ppt/media/image18.jpg>
</file>

<file path=ppt/media/image19.jpg>
</file>

<file path=ppt/media/image20.jpg>
</file>

<file path=ppt/media/image21.jpg>
</file>

<file path=ppt/media/image22.jpg>
</file>

<file path=ppt/media/image23.png>
</file>

<file path=ppt/media/image24.png>
</file>

<file path=ppt/media/image26.jp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jpe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11/18/2019 8:31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62C61DAB-D93E-49CA-B245-379601CFE8D0}"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425269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277884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72046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endParaRPr lang="en-US" b="1"/>
          </a:p>
        </p:txBody>
      </p:sp>
      <p:sp>
        <p:nvSpPr>
          <p:cNvPr id="4" name="Header Placeholder 3"/>
          <p:cNvSpPr>
            <a:spLocks noGrp="1"/>
          </p:cNvSpPr>
          <p:nvPr>
            <p:ph type="hdr" sz="quarter"/>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645378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278811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411810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0010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3751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714461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11400" y="525463"/>
            <a:ext cx="4673600" cy="26289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4028440" cy="350520"/>
          </a:xfrm>
          <a:prstGeom prst="rect">
            <a:avLst/>
          </a:prstGeom>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0ECFDC7D-F4BE-4668-920D-08874925A5D7}"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978172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09189" lvl="1" indent="0">
              <a:buNone/>
            </a:pPr>
            <a:endParaRPr lang="en-US" sz="900"/>
          </a:p>
        </p:txBody>
      </p:sp>
      <p:sp>
        <p:nvSpPr>
          <p:cNvPr id="5" name="Date Placeholder 4"/>
          <p:cNvSpPr>
            <a:spLocks noGrp="1"/>
          </p:cNvSpPr>
          <p:nvPr>
            <p:ph type="dt" idx="10"/>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F22B3E36-5CE0-4CB7-82DE-38A88C71BFA8}" type="datetime1">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78016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25440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a:p>
        </p:txBody>
      </p:sp>
      <p:sp>
        <p:nvSpPr>
          <p:cNvPr id="4" name="Header Placeholder 3"/>
          <p:cNvSpPr>
            <a:spLocks noGrp="1"/>
          </p:cNvSpPr>
          <p:nvPr>
            <p:ph type="hdr" sz="quarter" idx="10"/>
          </p:nvPr>
        </p:nvSpPr>
        <p:spPr/>
        <p:txBody>
          <a:bodyPr/>
          <a:lstStyle/>
          <a:p>
            <a:pPr marL="0" marR="0" lvl="0" indent="0" algn="l" defTabSz="931774"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rPr>
              <a:t>PRISM FY16</a:t>
            </a:r>
          </a:p>
        </p:txBody>
      </p:sp>
      <p:sp>
        <p:nvSpPr>
          <p:cNvPr id="5" name="Footer Placeholder 4"/>
          <p:cNvSpPr>
            <a:spLocks noGrp="1"/>
          </p:cNvSpPr>
          <p:nvPr>
            <p:ph type="ftr" sz="quarter" idx="11"/>
          </p:nvPr>
        </p:nvSpPr>
        <p:spPr/>
        <p:txBody>
          <a:bodyPr/>
          <a:lstStyle/>
          <a:p>
            <a:pPr marL="0" marR="0" lvl="0" indent="0" algn="l" defTabSz="945616"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4E2AE384-E2D9-4087-B789-9059F1440DBE}" type="datetime8">
              <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11/18/2019 8:32 AM</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73014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91179" indent="-291179">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CD493308-1CCD-4083-9427-1DD59259FBE4}"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419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07525D1A-9CA5-4E94-B922-48D4C7E4CB42}"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388811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5513" y="260350"/>
            <a:ext cx="4905375" cy="27590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05E5444C-D560-412A-AB96-96AF1CC83EDE}"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2357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281212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11/18/2019 8:32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560430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jpg"/></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5.tiff"/><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Master" Target="../slideMasters/slideMaster4.xml"/><Relationship Id="rId4" Type="http://schemas.openxmlformats.org/officeDocument/2006/relationships/image" Target="../media/image18.jp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jpg"/></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Master" Target="../slideMasters/slideMaster4.xml"/><Relationship Id="rId4" Type="http://schemas.openxmlformats.org/officeDocument/2006/relationships/image" Target="../media/image22.jpg"/></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25.emf"/><Relationship Id="rId4" Type="http://schemas.openxmlformats.org/officeDocument/2006/relationships/oleObject" Target="../embeddings/oleObject1.bin"/></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jp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jp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jpg"/></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jp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jp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jpg"/></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jp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5.tiff"/><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userDrawn="1"/>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userDrawn="1"/>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FBAE4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p:nvGrpSpPr>
        <p:grpSpPr>
          <a:xfrm>
            <a:off x="0" y="-1"/>
            <a:ext cx="12192000" cy="6858001"/>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p:nvSpPr>
        <p:spPr bwMode="auto">
          <a:xfrm>
            <a:off x="428681" y="2161468"/>
            <a:ext cx="7477989" cy="35862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lvl="0"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63252" y="4495237"/>
            <a:ext cx="6507352" cy="724246"/>
          </a:xfrm>
        </p:spPr>
        <p:txBody>
          <a:bodyPr/>
          <a:lstStyle>
            <a:lvl1pPr>
              <a:defRPr sz="1765">
                <a:solidFill>
                  <a:schemeClr val="tx1"/>
                </a:solidFill>
              </a:defRPr>
            </a:lvl1pPr>
            <a:lvl2pPr>
              <a:defRPr sz="1765">
                <a:solidFill>
                  <a:schemeClr val="tx1"/>
                </a:solidFill>
              </a:defRPr>
            </a:lvl2pPr>
            <a:lvl3pPr>
              <a:defRPr sz="1372"/>
            </a:lvl3pPr>
            <a:lvl4pPr>
              <a:defRPr sz="1372"/>
            </a:lvl4pPr>
            <a:lvl5pPr>
              <a:defRPr sz="102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05802" y="2677570"/>
            <a:ext cx="6564802" cy="1793104"/>
          </a:xfrm>
          <a:noFill/>
        </p:spPr>
        <p:txBody>
          <a:bodyPr lIns="0" tIns="0" rIns="0" bIns="182880" anchor="b" anchorCtr="0"/>
          <a:lstStyle>
            <a:lvl1pPr>
              <a:defRPr sz="4705" strike="noStrike" spc="-49" baseline="0">
                <a:solidFill>
                  <a:schemeClr val="tx2"/>
                </a:solidFill>
              </a:defRPr>
            </a:lvl1pPr>
          </a:lstStyle>
          <a:p>
            <a:r>
              <a:rPr lang="en-US"/>
              <a:t>Microsoft Azure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Tree>
    <p:extLst>
      <p:ext uri="{BB962C8B-B14F-4D97-AF65-F5344CB8AC3E}">
        <p14:creationId xmlns:p14="http://schemas.microsoft.com/office/powerpoint/2010/main" val="2975779524"/>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1168943"/>
            <a:ext cx="3618381" cy="899665"/>
          </a:xfrm>
        </p:spPr>
        <p:txBody>
          <a:bodyPr lIns="0" tIns="0" rIns="0" bIns="0"/>
          <a:lstStyle>
            <a:lvl1pPr>
              <a:defRPr sz="1765"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229843" y="1168943"/>
            <a:ext cx="3837818" cy="3786998"/>
          </a:xfrm>
        </p:spPr>
        <p:txBody>
          <a:bodyPr wrap="square" lIns="0" tIns="0" rIns="0" bIns="0">
            <a:noAutofit/>
          </a:bodyPr>
          <a:lstStyle>
            <a:lvl1pPr marL="0" indent="0" defTabSz="507330">
              <a:spcAft>
                <a:spcPts val="490"/>
              </a:spcAft>
              <a:buNone/>
              <a:defRPr sz="1765" spc="0" baseline="0">
                <a:solidFill>
                  <a:schemeClr val="tx2"/>
                </a:solidFill>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1260754331"/>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55995" y="1922802"/>
            <a:ext cx="11306469" cy="603538"/>
          </a:xfrm>
        </p:spPr>
        <p:txBody>
          <a:bodyPr wrap="square" lIns="0" tIns="0" rIns="0" bIns="0">
            <a:spAutoFit/>
          </a:bodyPr>
          <a:lstStyle>
            <a:lvl1pPr marL="0" indent="0">
              <a:lnSpc>
                <a:spcPts val="2353"/>
              </a:lnSpc>
              <a:buNone/>
              <a:defRPr sz="1961" b="0" i="0" spc="0">
                <a:solidFill>
                  <a:schemeClr val="tx1"/>
                </a:solidFill>
                <a:latin typeface="+mj-lt"/>
              </a:defRPr>
            </a:lvl1pPr>
            <a:lvl2pPr marL="0" indent="0">
              <a:lnSpc>
                <a:spcPts val="2353"/>
              </a:lnSpc>
              <a:buNone/>
              <a:defRPr spc="0"/>
            </a:lvl2pPr>
            <a:lvl3pPr marL="448193" indent="0">
              <a:buNone/>
              <a:defRPr/>
            </a:lvl3pPr>
            <a:lvl4pPr marL="672290" indent="0">
              <a:buNone/>
              <a:defRPr/>
            </a:lvl4pPr>
            <a:lvl5pPr marL="896386"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55995" y="3151388"/>
            <a:ext cx="11306469" cy="443839"/>
          </a:xfrm>
        </p:spPr>
        <p:txBody>
          <a:bodyPr lIns="0" tIns="0" rIns="0" bIns="0"/>
          <a:lstStyle>
            <a:lvl1pPr marL="0" indent="0">
              <a:lnSpc>
                <a:spcPts val="1765"/>
              </a:lnSpc>
              <a:spcBef>
                <a:spcPts val="0"/>
              </a:spcBef>
              <a:buNone/>
              <a:defRPr sz="1372" b="0" spc="0">
                <a:solidFill>
                  <a:schemeClr val="tx2"/>
                </a:solidFill>
                <a:latin typeface="+mj-lt"/>
              </a:defRPr>
            </a:lvl1pPr>
            <a:lvl2pPr marL="0" indent="0">
              <a:lnSpc>
                <a:spcPts val="1765"/>
              </a:lnSpc>
              <a:spcBef>
                <a:spcPts val="0"/>
              </a:spcBef>
              <a:buNone/>
              <a:defRPr sz="1372" spc="0">
                <a:solidFill>
                  <a:schemeClr val="tx1"/>
                </a:solidFill>
              </a:defRPr>
            </a:lvl2pPr>
            <a:lvl3pPr marL="448193" indent="0">
              <a:buNone/>
              <a:defRPr/>
            </a:lvl3pPr>
            <a:lvl4pPr marL="672290" indent="0">
              <a:buNone/>
              <a:defRPr/>
            </a:lvl4pPr>
            <a:lvl5pPr marL="896386"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55995" y="4352947"/>
            <a:ext cx="11306469" cy="331946"/>
          </a:xfrm>
        </p:spPr>
        <p:txBody>
          <a:bodyPr lIns="0" tIns="0" rIns="0" bIns="0"/>
          <a:lstStyle>
            <a:lvl1pPr marL="0" indent="0">
              <a:lnSpc>
                <a:spcPts val="1176"/>
              </a:lnSpc>
              <a:spcBef>
                <a:spcPts val="0"/>
              </a:spcBef>
              <a:buNone/>
              <a:defRPr sz="980" spc="0">
                <a:solidFill>
                  <a:schemeClr val="tx1"/>
                </a:solidFill>
              </a:defRPr>
            </a:lvl1pPr>
            <a:lvl2pPr marL="0" indent="0">
              <a:lnSpc>
                <a:spcPct val="100000"/>
              </a:lnSpc>
              <a:spcBef>
                <a:spcPts val="0"/>
              </a:spcBef>
              <a:buNone/>
              <a:defRPr sz="980" spc="0">
                <a:solidFill>
                  <a:schemeClr val="tx1"/>
                </a:solidFill>
              </a:defRPr>
            </a:lvl2pPr>
            <a:lvl3pPr marL="448193" indent="0">
              <a:buNone/>
              <a:defRPr/>
            </a:lvl3pPr>
            <a:lvl4pPr marL="672290"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2469057918"/>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5" y="1922587"/>
            <a:ext cx="9384447" cy="603538"/>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5" y="3151388"/>
            <a:ext cx="3618381" cy="2675220"/>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1" marR="0" indent="-280121" algn="l" defTabSz="914367"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14/18</a:t>
            </a:r>
          </a:p>
          <a:p>
            <a:pPr marL="280121" marR="0" lvl="1" indent="-280121" algn="l" defTabSz="914367"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1" marR="0" lvl="1" indent="-280121" algn="l" defTabSz="914367"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49" y="3151388"/>
            <a:ext cx="3618381" cy="2675220"/>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1" marR="0" indent="-280121" algn="l" defTabSz="914367"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14/18</a:t>
            </a:r>
          </a:p>
          <a:p>
            <a:pPr marL="280121" marR="0" lvl="1" indent="-280121" algn="l" defTabSz="914367"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1" marR="0" lvl="1" indent="-280121" algn="l" defTabSz="914367"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220"/>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1" marR="0" indent="-280121" algn="l" defTabSz="914367"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14/18</a:t>
            </a:r>
          </a:p>
          <a:p>
            <a:pPr marL="280121" marR="0" lvl="1" indent="-280121" algn="l" defTabSz="914367"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1" marR="0" lvl="1" indent="-280121" algn="l" defTabSz="914367"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1606892054"/>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55995" y="2363623"/>
            <a:ext cx="3618381" cy="2435151"/>
          </a:xfr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03151" y="2363623"/>
            <a:ext cx="3618381" cy="2435151"/>
          </a:xfr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2423795568"/>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64958" y="1599724"/>
            <a:ext cx="3609417" cy="3099393"/>
          </a:xfrm>
          <a:blipFill>
            <a:blip r:embed="rId2"/>
            <a:stretch>
              <a:fillRect/>
            </a:stretch>
          </a:blipFill>
        </p:spPr>
        <p:txBody>
          <a:bodyPr anchor="ctr" anchorCtr="0">
            <a:noAutofit/>
          </a:bodyPr>
          <a:lstStyle>
            <a:lvl1pPr marL="0" indent="0" algn="ctr">
              <a:buNone/>
              <a:defRPr sz="1961">
                <a:solidFill>
                  <a:schemeClr val="bg1"/>
                </a:solidFill>
              </a:defRPr>
            </a:lvl1pPr>
          </a:lstStyle>
          <a:p>
            <a:pPr lvl="0"/>
            <a:r>
              <a:rPr lang="en-US"/>
              <a:t>Place photo</a:t>
            </a:r>
          </a:p>
        </p:txBody>
      </p:sp>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55995" y="4927922"/>
            <a:ext cx="3618381" cy="1186064"/>
          </a:xfr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144083" y="4927922"/>
            <a:ext cx="3618381" cy="1186064"/>
          </a:xfr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00039" y="1599724"/>
            <a:ext cx="3609417" cy="3099393"/>
          </a:xfrm>
          <a:blipFill>
            <a:blip r:embed="rId3"/>
            <a:stretch>
              <a:fillRect/>
            </a:stretch>
          </a:blipFill>
        </p:spPr>
        <p:txBody>
          <a:bodyPr anchor="ctr" anchorCtr="0">
            <a:noAutofit/>
          </a:bodyPr>
          <a:lstStyle>
            <a:lvl1pPr marL="0" indent="0" algn="ctr">
              <a:buNone/>
              <a:defRPr sz="1961">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144083" y="1599722"/>
            <a:ext cx="3609417" cy="3099394"/>
          </a:xfrm>
          <a:blipFill>
            <a:blip r:embed="rId4"/>
            <a:stretch>
              <a:fillRect/>
            </a:stretch>
          </a:blipFill>
        </p:spPr>
        <p:txBody>
          <a:bodyPr anchor="ctr" anchorCtr="0">
            <a:noAutofit/>
          </a:bodyPr>
          <a:lstStyle>
            <a:lvl1pPr marL="0" indent="0" algn="ctr">
              <a:buNone/>
              <a:defRPr sz="1961">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03151" y="4927922"/>
            <a:ext cx="3618381" cy="1186064"/>
          </a:xfr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3529236556"/>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55995" y="2158886"/>
            <a:ext cx="1693247" cy="895855"/>
          </a:xfrm>
        </p:spPr>
        <p:txBody>
          <a:bodyPr>
            <a:noAutofit/>
          </a:bodyPr>
          <a:lstStyle>
            <a:lvl1pPr marL="0" indent="0">
              <a:buNone/>
              <a:defRPr sz="1961"/>
            </a:lvl1pPr>
          </a:lstStyle>
          <a:p>
            <a:pPr lvl="0"/>
            <a:r>
              <a:rPr lang="en-US"/>
              <a:t>Picture</a:t>
            </a:r>
          </a:p>
        </p:txBody>
      </p:sp>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55995" y="3167818"/>
            <a:ext cx="1693247" cy="2778790"/>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378328" y="3167818"/>
            <a:ext cx="1693247" cy="2803460"/>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00662" y="3167818"/>
            <a:ext cx="1693247" cy="2803460"/>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222995" y="3167818"/>
            <a:ext cx="1693247" cy="2803460"/>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145328" y="3167818"/>
            <a:ext cx="1693247" cy="2803460"/>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067660" y="3167818"/>
            <a:ext cx="1693247" cy="2803460"/>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378328" y="2158886"/>
            <a:ext cx="1693247" cy="895855"/>
          </a:xfrm>
        </p:spPr>
        <p:txBody>
          <a:bodyPr>
            <a:noAutofit/>
          </a:bodyPr>
          <a:lstStyle>
            <a:lvl1pPr marL="0" indent="0">
              <a:buNone/>
              <a:defRPr sz="1961"/>
            </a:lvl1pPr>
          </a:lstStyle>
          <a:p>
            <a:pPr lvl="0"/>
            <a:r>
              <a:rPr lang="en-US"/>
              <a:t>Picture</a:t>
            </a:r>
          </a:p>
        </p:txBody>
      </p:sp>
      <p:sp>
        <p:nvSpPr>
          <p:cNvPr id="26" name="Content Placeholder 15"/>
          <p:cNvSpPr>
            <a:spLocks noGrp="1"/>
          </p:cNvSpPr>
          <p:nvPr>
            <p:ph sz="quarter" idx="27" hasCustomPrompt="1"/>
          </p:nvPr>
        </p:nvSpPr>
        <p:spPr>
          <a:xfrm>
            <a:off x="4300662" y="2158886"/>
            <a:ext cx="1693247" cy="895855"/>
          </a:xfrm>
        </p:spPr>
        <p:txBody>
          <a:bodyPr>
            <a:noAutofit/>
          </a:bodyPr>
          <a:lstStyle>
            <a:lvl1pPr marL="0" indent="0">
              <a:buNone/>
              <a:defRPr sz="1961"/>
            </a:lvl1pPr>
          </a:lstStyle>
          <a:p>
            <a:pPr lvl="0"/>
            <a:r>
              <a:rPr lang="en-US"/>
              <a:t>Picture</a:t>
            </a:r>
          </a:p>
        </p:txBody>
      </p:sp>
      <p:sp>
        <p:nvSpPr>
          <p:cNvPr id="27" name="Content Placeholder 15"/>
          <p:cNvSpPr>
            <a:spLocks noGrp="1"/>
          </p:cNvSpPr>
          <p:nvPr>
            <p:ph sz="quarter" idx="28" hasCustomPrompt="1"/>
          </p:nvPr>
        </p:nvSpPr>
        <p:spPr>
          <a:xfrm>
            <a:off x="6222995" y="2158886"/>
            <a:ext cx="1693247" cy="895855"/>
          </a:xfrm>
        </p:spPr>
        <p:txBody>
          <a:bodyPr>
            <a:noAutofit/>
          </a:bodyPr>
          <a:lstStyle>
            <a:lvl1pPr marL="0" indent="0">
              <a:buNone/>
              <a:defRPr sz="1961"/>
            </a:lvl1pPr>
          </a:lstStyle>
          <a:p>
            <a:pPr lvl="0"/>
            <a:r>
              <a:rPr lang="en-US"/>
              <a:t>Picture</a:t>
            </a:r>
          </a:p>
        </p:txBody>
      </p:sp>
      <p:sp>
        <p:nvSpPr>
          <p:cNvPr id="28" name="Content Placeholder 15"/>
          <p:cNvSpPr>
            <a:spLocks noGrp="1"/>
          </p:cNvSpPr>
          <p:nvPr>
            <p:ph sz="quarter" idx="29" hasCustomPrompt="1"/>
          </p:nvPr>
        </p:nvSpPr>
        <p:spPr>
          <a:xfrm>
            <a:off x="8145328" y="2158886"/>
            <a:ext cx="1693247" cy="895855"/>
          </a:xfrm>
        </p:spPr>
        <p:txBody>
          <a:bodyPr>
            <a:noAutofit/>
          </a:bodyPr>
          <a:lstStyle>
            <a:lvl1pPr marL="0" indent="0">
              <a:buNone/>
              <a:defRPr sz="1961"/>
            </a:lvl1pPr>
          </a:lstStyle>
          <a:p>
            <a:pPr lvl="0"/>
            <a:r>
              <a:rPr lang="en-US"/>
              <a:t>Picture</a:t>
            </a:r>
          </a:p>
        </p:txBody>
      </p:sp>
      <p:sp>
        <p:nvSpPr>
          <p:cNvPr id="29" name="Content Placeholder 15"/>
          <p:cNvSpPr>
            <a:spLocks noGrp="1"/>
          </p:cNvSpPr>
          <p:nvPr>
            <p:ph sz="quarter" idx="30" hasCustomPrompt="1"/>
          </p:nvPr>
        </p:nvSpPr>
        <p:spPr>
          <a:xfrm>
            <a:off x="10067660" y="2158886"/>
            <a:ext cx="1693247" cy="895855"/>
          </a:xfrm>
        </p:spPr>
        <p:txBody>
          <a:bodyPr>
            <a:noAutofit/>
          </a:bodyPr>
          <a:lstStyle>
            <a:lvl1pPr marL="0" indent="0">
              <a:buNone/>
              <a:defRPr sz="1961"/>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55995" y="2025026"/>
            <a:ext cx="256787" cy="258381"/>
          </a:xfrm>
        </p:spPr>
        <p:txBody>
          <a:bodyPr tIns="0" bIns="0"/>
          <a:lstStyle>
            <a:lvl1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1pPr>
            <a:lvl2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4102"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379573" y="2025026"/>
            <a:ext cx="256787" cy="258381"/>
          </a:xfrm>
        </p:spPr>
        <p:txBody>
          <a:bodyPr tIns="0" bIns="0"/>
          <a:lstStyle>
            <a:lvl1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1pPr>
            <a:lvl2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4102"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03151" y="2025026"/>
            <a:ext cx="256787" cy="258381"/>
          </a:xfrm>
        </p:spPr>
        <p:txBody>
          <a:bodyPr tIns="0" bIns="0"/>
          <a:lstStyle>
            <a:lvl1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1pPr>
            <a:lvl2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4102"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229842" y="2025026"/>
            <a:ext cx="256787" cy="258381"/>
          </a:xfrm>
        </p:spPr>
        <p:txBody>
          <a:bodyPr tIns="0" bIns="0"/>
          <a:lstStyle>
            <a:lvl1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1pPr>
            <a:lvl2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4102"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139413" y="2025026"/>
            <a:ext cx="256787" cy="258381"/>
          </a:xfrm>
        </p:spPr>
        <p:txBody>
          <a:bodyPr tIns="0" bIns="0"/>
          <a:lstStyle>
            <a:lvl1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1pPr>
            <a:lvl2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4102"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067660" y="2025026"/>
            <a:ext cx="256787" cy="258381"/>
          </a:xfrm>
        </p:spPr>
        <p:txBody>
          <a:bodyPr tIns="0" bIns="0"/>
          <a:lstStyle>
            <a:lvl1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1pPr>
            <a:lvl2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2pPr>
            <a:lvl3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3pPr>
            <a:lvl4pPr marL="0" algn="l" defTabSz="914102" rtl="0" eaLnBrk="1" fontAlgn="base" latinLnBrk="0" hangingPunct="1">
              <a:lnSpc>
                <a:spcPts val="2353"/>
              </a:lnSpc>
              <a:spcBef>
                <a:spcPct val="0"/>
              </a:spcBef>
              <a:spcAft>
                <a:spcPct val="0"/>
              </a:spcAft>
              <a:defRPr lang="en-US" sz="980" kern="1200" dirty="0" smtClean="0">
                <a:solidFill>
                  <a:schemeClr val="tx1"/>
                </a:solidFill>
                <a:latin typeface="+mj-lt"/>
                <a:ea typeface="Segoe UI" pitchFamily="34" charset="0"/>
                <a:cs typeface="Segoe UI" pitchFamily="34" charset="0"/>
              </a:defRPr>
            </a:lvl4pPr>
            <a:lvl5pPr marL="0" algn="l" defTabSz="914102" rtl="0" eaLnBrk="1" fontAlgn="base" latinLnBrk="0" hangingPunct="1">
              <a:lnSpc>
                <a:spcPts val="2353"/>
              </a:lnSpc>
              <a:spcBef>
                <a:spcPct val="0"/>
              </a:spcBef>
              <a:spcAft>
                <a:spcPct val="0"/>
              </a:spcAft>
              <a:defRPr lang="en-US" sz="98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3544997179"/>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1078934143"/>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55994" y="941692"/>
            <a:ext cx="7454643" cy="3558191"/>
          </a:xfrm>
          <a:noFill/>
        </p:spPr>
        <p:txBody>
          <a:bodyPr vert="horz" wrap="square" lIns="0" tIns="0" rIns="0" bIns="0" rtlCol="0" anchor="t" anchorCtr="0">
            <a:noAutofit/>
          </a:bodyPr>
          <a:lstStyle>
            <a:lvl1pPr>
              <a:defRPr lang="en-US" sz="4705" spc="-49" baseline="0" dirty="0">
                <a:solidFill>
                  <a:schemeClr val="tx2"/>
                </a:solidFill>
              </a:defRPr>
            </a:lvl1pPr>
          </a:lstStyle>
          <a:p>
            <a:pPr marL="0" lvl="0">
              <a:lnSpc>
                <a:spcPts val="5490"/>
              </a:lnSpc>
            </a:pPr>
            <a:r>
              <a:rPr lang="en-US"/>
              <a:t>Section title</a:t>
            </a:r>
          </a:p>
        </p:txBody>
      </p:sp>
    </p:spTree>
    <p:extLst>
      <p:ext uri="{BB962C8B-B14F-4D97-AF65-F5344CB8AC3E}">
        <p14:creationId xmlns:p14="http://schemas.microsoft.com/office/powerpoint/2010/main" val="32125001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55994" y="941692"/>
            <a:ext cx="7454643" cy="3558191"/>
          </a:xfrm>
          <a:noFill/>
        </p:spPr>
        <p:txBody>
          <a:bodyPr vert="horz" wrap="square" lIns="0" tIns="0" rIns="0" bIns="0" rtlCol="0" anchor="t" anchorCtr="0">
            <a:noAutofit/>
          </a:bodyPr>
          <a:lstStyle>
            <a:lvl1pPr>
              <a:defRPr lang="en-US" sz="4705" spc="-49" baseline="0" dirty="0">
                <a:solidFill>
                  <a:schemeClr val="tx1"/>
                </a:solidFill>
              </a:defRPr>
            </a:lvl1pPr>
          </a:lstStyle>
          <a:p>
            <a:pPr marL="0" lvl="0">
              <a:lnSpc>
                <a:spcPts val="5490"/>
              </a:lnSpc>
            </a:pPr>
            <a:r>
              <a:rPr lang="en-US"/>
              <a:t>Section title</a:t>
            </a:r>
          </a:p>
        </p:txBody>
      </p:sp>
    </p:spTree>
    <p:extLst>
      <p:ext uri="{BB962C8B-B14F-4D97-AF65-F5344CB8AC3E}">
        <p14:creationId xmlns:p14="http://schemas.microsoft.com/office/powerpoint/2010/main" val="486251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229842" y="0"/>
            <a:ext cx="5962158" cy="6858000"/>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55995" y="620428"/>
            <a:ext cx="5541959" cy="403137"/>
          </a:xfrm>
        </p:spPr>
        <p:txBody>
          <a:bodyPr wrap="square" lIns="0" tIns="0" rIns="0" bIns="0">
            <a:spAutoFit/>
          </a:bodyPr>
          <a:lstStyle>
            <a:lvl1pPr>
              <a:lnSpc>
                <a:spcPts val="3137"/>
              </a:lnSpc>
              <a:defRPr sz="2745"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55994" y="2363623"/>
            <a:ext cx="4822952" cy="2648904"/>
          </a:xfr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55995" y="1922587"/>
            <a:ext cx="4822951" cy="287771"/>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3836284486"/>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55995" y="2158885"/>
            <a:ext cx="3618381" cy="2540231"/>
          </a:xfrm>
          <a:blipFill>
            <a:blip r:embed="rId2"/>
            <a:stretch>
              <a:fillRect/>
            </a:stretch>
          </a:blipFill>
        </p:spPr>
        <p:txBody>
          <a:bodyPr anchor="ctr" anchorCtr="0">
            <a:noAutofit/>
          </a:bodyPr>
          <a:lstStyle>
            <a:lvl1pPr marL="0" indent="0" algn="ctr">
              <a:buNone/>
              <a:defRPr sz="1961">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03151" y="2158885"/>
            <a:ext cx="3607487" cy="2540231"/>
          </a:xfrm>
          <a:blipFill>
            <a:blip r:embed="rId3"/>
            <a:stretch>
              <a:fillRect/>
            </a:stretch>
          </a:blipFill>
        </p:spPr>
        <p:txBody>
          <a:bodyPr anchor="ctr" anchorCtr="0">
            <a:noAutofit/>
          </a:bodyPr>
          <a:lstStyle>
            <a:lvl1pPr marL="0" indent="0" algn="ctr">
              <a:buNone/>
              <a:defRPr sz="1961">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139413" y="2158885"/>
            <a:ext cx="3623050" cy="2540231"/>
          </a:xfrm>
          <a:blipFill>
            <a:blip r:embed="rId4"/>
            <a:stretch>
              <a:fillRect/>
            </a:stretch>
          </a:blipFill>
        </p:spPr>
        <p:txBody>
          <a:bodyPr anchor="ctr" anchorCtr="0">
            <a:noAutofit/>
          </a:bodyPr>
          <a:lstStyle>
            <a:lvl1pPr marL="0" indent="0" algn="ctr">
              <a:buNone/>
              <a:defRPr sz="1961">
                <a:solidFill>
                  <a:schemeClr val="bg2"/>
                </a:solidFill>
              </a:defRPr>
            </a:lvl1pPr>
          </a:lstStyle>
          <a:p>
            <a:r>
              <a:rPr lang="en-US"/>
              <a:t>Click icon to add picture</a:t>
            </a:r>
          </a:p>
        </p:txBody>
      </p:sp>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55995" y="4927922"/>
            <a:ext cx="3618381" cy="1186064"/>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00039" y="4927922"/>
            <a:ext cx="3618381" cy="1186064"/>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sz="1372">
                <a:solidFill>
                  <a:schemeClr val="tx2"/>
                </a:solidFill>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144083" y="4927922"/>
            <a:ext cx="3618381" cy="1186064"/>
          </a:xfrm>
        </p:spPr>
        <p:txBody>
          <a:bodyPr lIns="0" tIns="0" rIns="0" bIns="0"/>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sz="1372">
                <a:solidFill>
                  <a:schemeClr val="tx2"/>
                </a:solidFill>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356846212"/>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444774" y="418150"/>
            <a:ext cx="7747227" cy="6439851"/>
          </a:xfrm>
          <a:prstGeom prst="rect">
            <a:avLst/>
          </a:prstGeom>
        </p:spPr>
      </p:pic>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55995" y="1922802"/>
            <a:ext cx="4758211" cy="603538"/>
          </a:xfrm>
        </p:spPr>
        <p:txBody>
          <a:bodyPr wrap="square" lIns="0" tIns="0" rIns="0" bIns="0">
            <a:spAutoFit/>
          </a:bodyPr>
          <a:lstStyle>
            <a:lvl1pPr marL="0" indent="0">
              <a:lnSpc>
                <a:spcPts val="2353"/>
              </a:lnSpc>
              <a:buNone/>
              <a:defRPr sz="1961" b="0" i="0">
                <a:solidFill>
                  <a:schemeClr val="tx1"/>
                </a:solidFill>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55995" y="2707597"/>
            <a:ext cx="4758210" cy="2521331"/>
          </a:xfrm>
        </p:spPr>
        <p:txBody>
          <a:bodyPr lIns="0" tIns="0" rIns="0" bIns="0"/>
          <a:lstStyle>
            <a:lvl1pPr marL="280121" indent="-280121">
              <a:lnSpc>
                <a:spcPts val="1765"/>
              </a:lnSpc>
              <a:spcBef>
                <a:spcPts val="0"/>
              </a:spcBef>
              <a:buFont typeface="Arial" panose="020B0604020202020204" pitchFamily="34" charset="0"/>
              <a:buChar char="•"/>
              <a:defRPr sz="1372"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357959" y="3421009"/>
            <a:ext cx="5834041" cy="546753"/>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3921093711"/>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444774" y="418150"/>
            <a:ext cx="7747227" cy="6439851"/>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357959" y="3421009"/>
            <a:ext cx="5834041" cy="546753"/>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57672" y="2000738"/>
            <a:ext cx="1693247" cy="3034292"/>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385798" y="2000738"/>
            <a:ext cx="1693247" cy="3034292"/>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4278521223"/>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84249" y="486947"/>
            <a:ext cx="10869930" cy="6371053"/>
          </a:xfrm>
          <a:prstGeom prst="rect">
            <a:avLst/>
          </a:prstGeom>
        </p:spPr>
      </p:pic>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293976" y="3488254"/>
            <a:ext cx="7678751" cy="546753"/>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2794816030"/>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6" y="1950780"/>
            <a:ext cx="3618377" cy="3534843"/>
          </a:xfrm>
        </p:spPr>
        <p:txBody>
          <a:bodyPr anchor="ctr">
            <a:noAutofit/>
          </a:bodyPr>
          <a:lstStyle>
            <a:lvl1pPr marL="0" indent="0" algn="ctr">
              <a:buNone/>
              <a:defRPr sz="2353"/>
            </a:lvl1pPr>
          </a:lstStyle>
          <a:p>
            <a:r>
              <a:rPr lang="en-US"/>
              <a:t>Click icon to add chart</a:t>
            </a:r>
          </a:p>
        </p:txBody>
      </p:sp>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55992" y="5857162"/>
            <a:ext cx="3618381" cy="301770"/>
          </a:xfrm>
        </p:spPr>
        <p:txBody>
          <a:bodyPr lIns="0" tIns="0" rIns="0" bIns="0"/>
          <a:lstStyle>
            <a:lvl1pPr marL="0" indent="0">
              <a:lnSpc>
                <a:spcPts val="1176"/>
              </a:lnSpc>
              <a:spcBef>
                <a:spcPts val="882"/>
              </a:spcBef>
              <a:buFont typeface="Arial" panose="020B0604020202020204" pitchFamily="34" charset="0"/>
              <a:buNone/>
              <a:defRPr sz="980" b="0" i="0" spc="0">
                <a:solidFill>
                  <a:schemeClr val="tx1"/>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03152" y="5857162"/>
            <a:ext cx="3607487" cy="301770"/>
          </a:xfrm>
        </p:spPr>
        <p:txBody>
          <a:bodyPr vert="horz" wrap="square" lIns="0" tIns="0" rIns="0" bIns="0" rtlCol="0">
            <a:spAutoFit/>
          </a:bodyPr>
          <a:lstStyle>
            <a:lvl1pPr>
              <a:tabLst/>
              <a:defRPr lang="en-US" sz="980" b="0" i="0" spc="0" dirty="0" smtClean="0">
                <a:solidFill>
                  <a:schemeClr val="tx1"/>
                </a:solidFill>
                <a:latin typeface="+mn-lt"/>
              </a:defRPr>
            </a:lvl1pPr>
          </a:lstStyle>
          <a:p>
            <a:pPr marL="0" lvl="0" indent="0">
              <a:lnSpc>
                <a:spcPts val="1176"/>
              </a:lnSpc>
              <a:spcBef>
                <a:spcPts val="882"/>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03152" y="1950780"/>
            <a:ext cx="3607487" cy="3534843"/>
          </a:xfrm>
        </p:spPr>
        <p:txBody>
          <a:bodyPr anchor="ctr">
            <a:noAutofit/>
          </a:bodyPr>
          <a:lstStyle>
            <a:lvl1pPr marL="0" indent="0" algn="ctr">
              <a:buNone/>
              <a:defRPr sz="2353"/>
            </a:lvl1pPr>
          </a:lstStyle>
          <a:p>
            <a:r>
              <a:rPr lang="en-US"/>
              <a:t>Click icon to add chart</a:t>
            </a:r>
          </a:p>
        </p:txBody>
      </p:sp>
      <p:sp>
        <p:nvSpPr>
          <p:cNvPr id="21" name="Chart Placeholder 6"/>
          <p:cNvSpPr>
            <a:spLocks noGrp="1"/>
          </p:cNvSpPr>
          <p:nvPr>
            <p:ph type="chart" sz="quarter" idx="23"/>
          </p:nvPr>
        </p:nvSpPr>
        <p:spPr>
          <a:xfrm>
            <a:off x="8139412" y="1950780"/>
            <a:ext cx="3623051" cy="3534843"/>
          </a:xfrm>
        </p:spPr>
        <p:txBody>
          <a:bodyPr anchor="ctr">
            <a:noAutofit/>
          </a:bodyPr>
          <a:lstStyle>
            <a:lvl1pPr marL="0" indent="0" algn="ctr">
              <a:buNone/>
              <a:defRPr sz="2353"/>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1"/>
            <a:ext cx="3629278" cy="243143"/>
          </a:xfrm>
        </p:spPr>
        <p:txBody>
          <a:bodyPr tIns="0"/>
          <a:lstStyle>
            <a:lvl1pPr>
              <a:defRPr lang="en-US" sz="98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1"/>
            <a:ext cx="3629278" cy="243143"/>
          </a:xfrm>
        </p:spPr>
        <p:txBody>
          <a:bodyPr tIns="0"/>
          <a:lstStyle>
            <a:lvl1pPr>
              <a:defRPr lang="en-US" sz="98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1"/>
            <a:ext cx="3629278" cy="243143"/>
          </a:xfrm>
        </p:spPr>
        <p:txBody>
          <a:bodyPr tIns="0"/>
          <a:lstStyle>
            <a:lvl1pPr>
              <a:defRPr lang="en-US" sz="98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3" y="5857162"/>
            <a:ext cx="3607487" cy="301770"/>
          </a:xfrm>
        </p:spPr>
        <p:txBody>
          <a:bodyPr vert="horz" wrap="square" lIns="0" tIns="0" rIns="0" bIns="0" rtlCol="0">
            <a:spAutoFit/>
          </a:bodyPr>
          <a:lstStyle>
            <a:lvl1pPr>
              <a:tabLst/>
              <a:defRPr lang="en-US" sz="980" b="0" i="0" spc="0" dirty="0" smtClean="0">
                <a:solidFill>
                  <a:schemeClr val="tx1"/>
                </a:solidFill>
                <a:latin typeface="+mn-lt"/>
              </a:defRPr>
            </a:lvl1pPr>
          </a:lstStyle>
          <a:p>
            <a:pPr marL="0" lvl="0" indent="0">
              <a:lnSpc>
                <a:spcPts val="1176"/>
              </a:lnSpc>
              <a:spcBef>
                <a:spcPts val="882"/>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571582818"/>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Table styling</a:t>
            </a:r>
          </a:p>
        </p:txBody>
      </p:sp>
      <p:sp>
        <p:nvSpPr>
          <p:cNvPr id="4" name="Table Placeholder 3"/>
          <p:cNvSpPr>
            <a:spLocks noGrp="1"/>
          </p:cNvSpPr>
          <p:nvPr>
            <p:ph type="tbl" sz="quarter" idx="10"/>
          </p:nvPr>
        </p:nvSpPr>
        <p:spPr>
          <a:xfrm>
            <a:off x="455995" y="3924852"/>
            <a:ext cx="11306469" cy="54675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spTree>
    <p:extLst>
      <p:ext uri="{BB962C8B-B14F-4D97-AF65-F5344CB8AC3E}">
        <p14:creationId xmlns:p14="http://schemas.microsoft.com/office/powerpoint/2010/main" val="310063065"/>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54170" y="6451197"/>
            <a:ext cx="4482124" cy="10561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7"/>
            <a:ext cx="7454644" cy="1473396"/>
          </a:xfrm>
          <a:noFill/>
        </p:spPr>
        <p:txBody>
          <a:bodyPr lIns="0" tIns="0" rIns="0" bIns="0" anchor="t" anchorCtr="0"/>
          <a:lstStyle>
            <a:lvl1pPr>
              <a:lnSpc>
                <a:spcPct val="100000"/>
              </a:lnSpc>
              <a:spcAft>
                <a:spcPts val="1274"/>
              </a:spcAft>
              <a:defRPr sz="2549" spc="-49"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4170" y="439310"/>
            <a:ext cx="1335673" cy="190278"/>
          </a:xfrm>
          <a:prstGeom prst="rect">
            <a:avLst/>
          </a:prstGeom>
        </p:spPr>
      </p:pic>
    </p:spTree>
    <p:extLst>
      <p:ext uri="{BB962C8B-B14F-4D97-AF65-F5344CB8AC3E}">
        <p14:creationId xmlns:p14="http://schemas.microsoft.com/office/powerpoint/2010/main" val="3261952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p:cSld name="Closing dark gray">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7"/>
            <a:ext cx="7454644" cy="1473396"/>
          </a:xfrm>
          <a:noFill/>
        </p:spPr>
        <p:txBody>
          <a:bodyPr lIns="0" tIns="0" rIns="0" bIns="0" anchor="t" anchorCtr="0"/>
          <a:lstStyle>
            <a:lvl1pPr>
              <a:lnSpc>
                <a:spcPct val="100000"/>
              </a:lnSpc>
              <a:spcAft>
                <a:spcPts val="1274"/>
              </a:spcAft>
              <a:defRPr sz="2549" spc="-49" baseline="0">
                <a:solidFill>
                  <a:schemeClr val="bg1"/>
                </a:solidFill>
              </a:defRPr>
            </a:lvl1pPr>
          </a:lstStyle>
          <a:p>
            <a:r>
              <a:rPr lang="en-US"/>
              <a:t>Thank you.</a:t>
            </a:r>
          </a:p>
        </p:txBody>
      </p:sp>
      <p:sp>
        <p:nvSpPr>
          <p:cNvPr id="5" name="Text Box 3">
            <a:extLst>
              <a:ext uri="{FF2B5EF4-FFF2-40B4-BE49-F238E27FC236}">
                <a16:creationId xmlns:a16="http://schemas.microsoft.com/office/drawing/2014/main" id="{0AFD6FAE-B215-4CF5-A1C7-AE7803BB4E41}"/>
              </a:ext>
            </a:extLst>
          </p:cNvPr>
          <p:cNvSpPr txBox="1">
            <a:spLocks noChangeArrowheads="1"/>
          </p:cNvSpPr>
          <p:nvPr/>
        </p:nvSpPr>
        <p:spPr bwMode="blackWhite">
          <a:xfrm>
            <a:off x="454170" y="6451197"/>
            <a:ext cx="4482124" cy="10561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4170" y="439310"/>
            <a:ext cx="1335673" cy="190278"/>
          </a:xfrm>
          <a:prstGeom prst="rect">
            <a:avLst/>
          </a:prstGeom>
        </p:spPr>
      </p:pic>
    </p:spTree>
    <p:extLst>
      <p:ext uri="{BB962C8B-B14F-4D97-AF65-F5344CB8AC3E}">
        <p14:creationId xmlns:p14="http://schemas.microsoft.com/office/powerpoint/2010/main" val="24060097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BEE39-C5D3-4D27-987A-5C03ED01FF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05488E8-B419-4C50-A85A-C17724263F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3E11329-B622-43D8-B852-9B7752E77EC7}"/>
              </a:ext>
            </a:extLst>
          </p:cNvPr>
          <p:cNvSpPr>
            <a:spLocks noGrp="1"/>
          </p:cNvSpPr>
          <p:nvPr>
            <p:ph type="dt" sz="half" idx="10"/>
          </p:nvPr>
        </p:nvSpPr>
        <p:spPr/>
        <p:txBody>
          <a:bodyPr/>
          <a:lstStyle/>
          <a:p>
            <a:fld id="{B18F3BD3-5ACC-47DA-924E-0173911EFC2F}" type="datetimeFigureOut">
              <a:rPr lang="en-US" smtClean="0"/>
              <a:t>11/18/2019</a:t>
            </a:fld>
            <a:endParaRPr lang="en-US"/>
          </a:p>
        </p:txBody>
      </p:sp>
      <p:sp>
        <p:nvSpPr>
          <p:cNvPr id="5" name="Footer Placeholder 4">
            <a:extLst>
              <a:ext uri="{FF2B5EF4-FFF2-40B4-BE49-F238E27FC236}">
                <a16:creationId xmlns:a16="http://schemas.microsoft.com/office/drawing/2014/main" id="{B7F636B5-DABA-4128-ABF4-6467274515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41642-939C-4C60-8855-4D90C7480BD1}"/>
              </a:ext>
            </a:extLst>
          </p:cNvPr>
          <p:cNvSpPr>
            <a:spLocks noGrp="1"/>
          </p:cNvSpPr>
          <p:nvPr>
            <p:ph type="sldNum" sz="quarter" idx="12"/>
          </p:nvPr>
        </p:nvSpPr>
        <p:spPr/>
        <p:txBody>
          <a:bodyPr/>
          <a:lstStyle/>
          <a:p>
            <a:fld id="{47730230-077D-418E-97A9-709908D5CF7C}" type="slidenum">
              <a:rPr lang="en-US" smtClean="0"/>
              <a:t>‹#›</a:t>
            </a:fld>
            <a:endParaRPr lang="en-US"/>
          </a:p>
        </p:txBody>
      </p:sp>
    </p:spTree>
    <p:extLst>
      <p:ext uri="{BB962C8B-B14F-4D97-AF65-F5344CB8AC3E}">
        <p14:creationId xmlns:p14="http://schemas.microsoft.com/office/powerpoint/2010/main" val="20371556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6100"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021718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Three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4"/>
            <a:ext cx="11339774" cy="814777"/>
          </a:xfrm>
        </p:spPr>
        <p:txBody>
          <a:bodyPr wrap="square" lIns="0" tIns="0" rIns="0" bIns="0">
            <a:spAutoFit/>
          </a:bodyPr>
          <a:lstStyle>
            <a:lvl1pPr marL="0" indent="0">
              <a:lnSpc>
                <a:spcPct val="100000"/>
              </a:lnSpc>
              <a:spcBef>
                <a:spcPts val="0"/>
              </a:spcBef>
              <a:spcAft>
                <a:spcPts val="882"/>
              </a:spcAft>
              <a:buNone/>
              <a:defRPr sz="1765" b="0" i="0">
                <a:solidFill>
                  <a:srgbClr val="000000"/>
                </a:solidFill>
                <a:latin typeface="+mn-lt"/>
              </a:defRPr>
            </a:lvl1pPr>
            <a:lvl2pPr marL="224097" indent="0">
              <a:lnSpc>
                <a:spcPct val="100000"/>
              </a:lnSpc>
              <a:spcBef>
                <a:spcPts val="0"/>
              </a:spcBef>
              <a:spcAft>
                <a:spcPts val="1372"/>
              </a:spcAft>
              <a:buNone/>
              <a:defRPr sz="1765">
                <a:solidFill>
                  <a:srgbClr val="000000"/>
                </a:solidFill>
              </a:defRPr>
            </a:lvl2pPr>
            <a:lvl3pPr marL="448193" indent="0">
              <a:lnSpc>
                <a:spcPct val="100000"/>
              </a:lnSpc>
              <a:spcBef>
                <a:spcPts val="0"/>
              </a:spcBef>
              <a:spcAft>
                <a:spcPts val="1372"/>
              </a:spcAft>
              <a:buNone/>
              <a:defRPr sz="1372">
                <a:solidFill>
                  <a:srgbClr val="000000"/>
                </a:solidFill>
              </a:defRPr>
            </a:lvl3pPr>
            <a:lvl4pPr marL="672290" indent="0">
              <a:spcBef>
                <a:spcPts val="0"/>
              </a:spcBef>
              <a:spcAft>
                <a:spcPts val="1274"/>
              </a:spcAft>
              <a:buNone/>
              <a:defRPr sz="1961"/>
            </a:lvl4pPr>
            <a:lvl5pPr marL="896386"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3"/>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4" y="2310842"/>
            <a:ext cx="3630521" cy="2602491"/>
          </a:xfrm>
        </p:spPr>
        <p:txBody>
          <a:bodyPr lIns="0" tIns="0" rIns="0" bIns="0">
            <a:noAutofit/>
          </a:bodyPr>
          <a:lstStyle>
            <a:lvl1pPr marL="0" indent="0">
              <a:lnSpc>
                <a:spcPct val="100000"/>
              </a:lnSpc>
              <a:spcBef>
                <a:spcPts val="0"/>
              </a:spcBef>
              <a:spcAft>
                <a:spcPts val="686"/>
              </a:spcAft>
              <a:buNone/>
              <a:defRPr sz="1372" b="1">
                <a:solidFill>
                  <a:schemeClr val="tx2"/>
                </a:solidFill>
                <a:latin typeface="+mn-lt"/>
              </a:defRPr>
            </a:lvl1pPr>
            <a:lvl2pPr marL="0" marR="0" indent="0" algn="l" defTabSz="914367" rtl="0" eaLnBrk="1" fontAlgn="auto" latinLnBrk="0" hangingPunct="1">
              <a:lnSpc>
                <a:spcPct val="100000"/>
              </a:lnSpc>
              <a:spcBef>
                <a:spcPts val="0"/>
              </a:spcBef>
              <a:spcAft>
                <a:spcPts val="686"/>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lvl="0"/>
            <a:r>
              <a:rPr lang="en-US"/>
              <a:t>Subhead title Segoe UI Regular bold 14</a:t>
            </a:r>
          </a:p>
          <a:p>
            <a:pPr marL="280121" lvl="1" indent="-280121">
              <a:buFont typeface="Arial" panose="020B0604020202020204" pitchFamily="34" charset="0"/>
              <a:buChar char="•"/>
            </a:pPr>
            <a:r>
              <a:rPr lang="en-US"/>
              <a:t>Body copy Segoe Regular 14</a:t>
            </a:r>
          </a:p>
          <a:p>
            <a:pPr marL="280121" lvl="1" indent="-280121">
              <a:buFont typeface="Arial" panose="020B0604020202020204" pitchFamily="34" charset="0"/>
              <a:buChar char="•"/>
            </a:pPr>
            <a:r>
              <a:rPr lang="en-US"/>
              <a:t>Lorem ipsum dolor sit </a:t>
            </a:r>
            <a:r>
              <a:rPr lang="en-US" err="1"/>
              <a:t>amet</a:t>
            </a:r>
            <a:r>
              <a:rPr lang="en-US"/>
              <a:t>, </a:t>
            </a:r>
            <a:r>
              <a:rPr lang="en-US" err="1"/>
              <a:t>consectetur</a:t>
            </a:r>
            <a:endParaRPr lang="en-US"/>
          </a:p>
          <a:p>
            <a:pPr marL="280121" lvl="1" indent="-280121">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0121" lvl="1" indent="-280121">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0121" lvl="1" indent="-280121">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0121" lvl="1" indent="-280121">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0121" lvl="1" indent="-280121">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0121" lvl="1" indent="-280121">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a:p>
            <a:pPr marL="280121" lvl="1" indent="-280121">
              <a:buFont typeface="Arial" panose="020B0604020202020204" pitchFamily="34" charset="0"/>
              <a:buChar char="•"/>
            </a:pPr>
            <a:endParaRPr lang="en-US"/>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281361" y="2310842"/>
            <a:ext cx="3623050" cy="2602491"/>
          </a:xfrm>
        </p:spPr>
        <p:txBody>
          <a:bodyPr lIns="0" tIns="0" rIns="0" bIns="0">
            <a:noAutofit/>
          </a:bodyPr>
          <a:lstStyle>
            <a:lvl1pPr marL="0" indent="0">
              <a:lnSpc>
                <a:spcPct val="100000"/>
              </a:lnSpc>
              <a:spcBef>
                <a:spcPts val="0"/>
              </a:spcBef>
              <a:spcAft>
                <a:spcPts val="686"/>
              </a:spcAft>
              <a:buNone/>
              <a:defRPr sz="1372" b="1">
                <a:solidFill>
                  <a:schemeClr val="tx2"/>
                </a:solidFill>
                <a:latin typeface="+mn-lt"/>
              </a:defRPr>
            </a:lvl1pPr>
            <a:lvl2pPr marL="0" marR="0" indent="0" algn="l" defTabSz="914367" rtl="0" eaLnBrk="1" fontAlgn="auto" latinLnBrk="0" hangingPunct="1">
              <a:lnSpc>
                <a:spcPct val="100000"/>
              </a:lnSpc>
              <a:spcBef>
                <a:spcPts val="0"/>
              </a:spcBef>
              <a:spcAft>
                <a:spcPts val="686"/>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lvl="0"/>
            <a:r>
              <a:rPr lang="en-US"/>
              <a:t>Subhead title Segoe UI Regular bold 14</a:t>
            </a:r>
          </a:p>
          <a:p>
            <a:pPr marL="280121" lvl="1" indent="-280121">
              <a:buFont typeface="Arial" panose="020B0604020202020204" pitchFamily="34" charset="0"/>
              <a:buChar char="•"/>
            </a:pPr>
            <a:r>
              <a:rPr lang="en-US"/>
              <a:t>Body copy Segoe Regular 14</a:t>
            </a:r>
          </a:p>
          <a:p>
            <a:pPr marL="280121" lvl="1" indent="-280121">
              <a:buFont typeface="Arial" panose="020B0604020202020204" pitchFamily="34" charset="0"/>
              <a:buChar char="•"/>
            </a:pPr>
            <a:r>
              <a:rPr lang="en-US"/>
              <a:t>Lorem ipsum dolor sit </a:t>
            </a:r>
            <a:r>
              <a:rPr lang="en-US" err="1"/>
              <a:t>amet</a:t>
            </a:r>
            <a:r>
              <a:rPr lang="en-US"/>
              <a:t>, </a:t>
            </a:r>
            <a:r>
              <a:rPr lang="en-US" err="1"/>
              <a:t>consectetur</a:t>
            </a:r>
            <a:endParaRPr lang="en-US"/>
          </a:p>
          <a:p>
            <a:pPr marL="280121" lvl="1" indent="-280121">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0121" lvl="1" indent="-280121">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0121" lvl="1" indent="-280121">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0121" lvl="1" indent="-280121">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0121" lvl="1" indent="-280121">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0121" lvl="1" indent="-280121">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126963" y="2310841"/>
            <a:ext cx="3630521" cy="2611809"/>
          </a:xfrm>
        </p:spPr>
        <p:txBody>
          <a:bodyPr lIns="0" tIns="0" rIns="0" bIns="0"/>
          <a:lstStyle>
            <a:lvl1pPr marL="0" indent="0">
              <a:lnSpc>
                <a:spcPct val="100000"/>
              </a:lnSpc>
              <a:spcBef>
                <a:spcPts val="0"/>
              </a:spcBef>
              <a:spcAft>
                <a:spcPts val="686"/>
              </a:spcAft>
              <a:buNone/>
              <a:defRPr sz="1372" b="1">
                <a:solidFill>
                  <a:schemeClr val="tx2"/>
                </a:solidFill>
                <a:latin typeface="+mn-lt"/>
              </a:defRPr>
            </a:lvl1pPr>
            <a:lvl2pPr marL="0" marR="0" indent="0" algn="l" defTabSz="914367" rtl="0" eaLnBrk="1" fontAlgn="auto" latinLnBrk="0" hangingPunct="1">
              <a:lnSpc>
                <a:spcPct val="100000"/>
              </a:lnSpc>
              <a:spcBef>
                <a:spcPts val="0"/>
              </a:spcBef>
              <a:spcAft>
                <a:spcPts val="686"/>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lvl="0"/>
            <a:r>
              <a:rPr lang="en-US"/>
              <a:t>Subhead title Segoe UI Regular bold 14</a:t>
            </a:r>
          </a:p>
          <a:p>
            <a:pPr marL="280121" lvl="1" indent="-280121">
              <a:buFont typeface="Arial" panose="020B0604020202020204" pitchFamily="34" charset="0"/>
              <a:buChar char="•"/>
            </a:pPr>
            <a:r>
              <a:rPr lang="en-US"/>
              <a:t>Body copy Segoe Regular 14</a:t>
            </a:r>
          </a:p>
          <a:p>
            <a:pPr marL="280121" lvl="1" indent="-280121">
              <a:buFont typeface="Arial" panose="020B0604020202020204" pitchFamily="34" charset="0"/>
              <a:buChar char="•"/>
            </a:pPr>
            <a:r>
              <a:rPr lang="en-US"/>
              <a:t>Lorem ipsum dolor sit </a:t>
            </a:r>
            <a:r>
              <a:rPr lang="en-US" err="1"/>
              <a:t>amet</a:t>
            </a:r>
            <a:r>
              <a:rPr lang="en-US"/>
              <a:t>, </a:t>
            </a:r>
            <a:r>
              <a:rPr lang="en-US" err="1"/>
              <a:t>consectetur</a:t>
            </a:r>
            <a:endParaRPr lang="en-US"/>
          </a:p>
          <a:p>
            <a:pPr marL="280121" lvl="1" indent="-280121">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0121" lvl="1" indent="-280121">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0121" lvl="1" indent="-280121">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0121" lvl="1" indent="-280121">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0121" lvl="1" indent="-280121">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0121" lvl="1" indent="-280121">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grpSp>
        <p:nvGrpSpPr>
          <p:cNvPr id="11" name="Group 10">
            <a:extLst>
              <a:ext uri="{FF2B5EF4-FFF2-40B4-BE49-F238E27FC236}">
                <a16:creationId xmlns:a16="http://schemas.microsoft.com/office/drawing/2014/main" id="{D9F8B0FF-313D-4C1A-A7B1-593EFBB6799A}"/>
              </a:ext>
            </a:extLst>
          </p:cNvPr>
          <p:cNvGrpSpPr/>
          <p:nvPr userDrawn="1"/>
        </p:nvGrpSpPr>
        <p:grpSpPr>
          <a:xfrm>
            <a:off x="436378" y="6431031"/>
            <a:ext cx="11326085" cy="95058"/>
            <a:chOff x="445128" y="6559056"/>
            <a:chExt cx="11553197" cy="96950"/>
          </a:xfrm>
        </p:grpSpPr>
        <p:sp>
          <p:nvSpPr>
            <p:cNvPr id="12" name="TextBox 11">
              <a:extLst>
                <a:ext uri="{FF2B5EF4-FFF2-40B4-BE49-F238E27FC236}">
                  <a16:creationId xmlns:a16="http://schemas.microsoft.com/office/drawing/2014/main" id="{2891F4A9-544F-4CF3-A3B0-A9DCC101E957}"/>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13" name="Freeform: Shape 12">
              <a:extLst>
                <a:ext uri="{FF2B5EF4-FFF2-40B4-BE49-F238E27FC236}">
                  <a16:creationId xmlns:a16="http://schemas.microsoft.com/office/drawing/2014/main" id="{96146284-39AE-45CB-80C2-9315EFA1A67C}"/>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110686468"/>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a:solidFill>
                  <a:schemeClr val="tx2"/>
                </a:solidFill>
              </a:defRPr>
            </a:lvl1pPr>
          </a:lstStyle>
          <a:p>
            <a:r>
              <a:rPr lang="en-US"/>
              <a:t>Title</a:t>
            </a:r>
          </a:p>
        </p:txBody>
      </p:sp>
      <p:grpSp>
        <p:nvGrpSpPr>
          <p:cNvPr id="7" name="Group 6">
            <a:extLst>
              <a:ext uri="{FF2B5EF4-FFF2-40B4-BE49-F238E27FC236}">
                <a16:creationId xmlns:a16="http://schemas.microsoft.com/office/drawing/2014/main" id="{D93F0F27-6B90-4485-A3C5-1C1E05E189E8}"/>
              </a:ext>
            </a:extLst>
          </p:cNvPr>
          <p:cNvGrpSpPr/>
          <p:nvPr userDrawn="1"/>
        </p:nvGrpSpPr>
        <p:grpSpPr>
          <a:xfrm>
            <a:off x="436378" y="6431031"/>
            <a:ext cx="11326085" cy="95058"/>
            <a:chOff x="445128" y="6559056"/>
            <a:chExt cx="11553197" cy="96950"/>
          </a:xfrm>
        </p:grpSpPr>
        <p:sp>
          <p:nvSpPr>
            <p:cNvPr id="8" name="TextBox 7">
              <a:extLst>
                <a:ext uri="{FF2B5EF4-FFF2-40B4-BE49-F238E27FC236}">
                  <a16:creationId xmlns:a16="http://schemas.microsoft.com/office/drawing/2014/main" id="{AE9C5276-7B68-429C-9DA6-E4F27E0CA047}"/>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9" name="Freeform: Shape 8">
              <a:extLst>
                <a:ext uri="{FF2B5EF4-FFF2-40B4-BE49-F238E27FC236}">
                  <a16:creationId xmlns:a16="http://schemas.microsoft.com/office/drawing/2014/main" id="{F2F457BA-782B-49BA-97AD-00B8135A75A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99667316"/>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2"/>
            </p:custData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1027" name="think-cell Slide" r:id="rId4" imgW="353" imgH="353" progId="TCLayout.ActiveDocument.1">
                  <p:embed/>
                </p:oleObj>
              </mc:Choice>
              <mc:Fallback>
                <p:oleObj name="think-cell Slide" r:id="rId4" imgW="353" imgH="353" progId="TCLayout.ActiveDocument.1">
                  <p:embed/>
                  <p:pic>
                    <p:nvPicPr>
                      <p:cNvPr id="5" name="Object 4" hidden="1"/>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a:t>MICROSOFT CONFIDENTIAL</a:t>
            </a:r>
          </a:p>
        </p:txBody>
      </p:sp>
      <p:sp>
        <p:nvSpPr>
          <p:cNvPr id="4" name="Slide Number Placeholder 3"/>
          <p:cNvSpPr>
            <a:spLocks noGrp="1"/>
          </p:cNvSpPr>
          <p:nvPr>
            <p:ph type="sldNum" sz="quarter" idx="11"/>
          </p:nvPr>
        </p:nvSpPr>
        <p:spPr/>
        <p:txBody>
          <a:bodyPr/>
          <a:lstStyle/>
          <a:p>
            <a:fld id="{2416B665-83EA-4666-9A59-A98C54051106}" type="slidenum">
              <a:rPr lang="en-US" smtClean="0"/>
              <a:pPr/>
              <a:t>‹#›</a:t>
            </a:fld>
            <a:endParaRPr lang="en-US"/>
          </a:p>
        </p:txBody>
      </p:sp>
    </p:spTree>
    <p:extLst>
      <p:ext uri="{BB962C8B-B14F-4D97-AF65-F5344CB8AC3E}">
        <p14:creationId xmlns:p14="http://schemas.microsoft.com/office/powerpoint/2010/main" val="137626348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1626771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78085648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086697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13805311"/>
      </p:ext>
    </p:extLst>
  </p:cSld>
  <p:clrMapOvr>
    <a:masterClrMapping/>
  </p:clrMapOvr>
  <p:transition>
    <p:fade/>
  </p:transition>
  <p:extLst>
    <p:ext uri="{DCECCB84-F9BA-43D5-87BE-67443E8EF086}">
      <p15:sldGuideLst xmlns:p15="http://schemas.microsoft.com/office/powerpoint/2012/main">
        <p15:guide id="3" orient="horz" pos="3576" userDrawn="1">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073271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strike="noStrike">
                <a:solidFill>
                  <a:schemeClr val="tx1"/>
                </a:solidFill>
              </a:defRPr>
            </a:lvl1pPr>
          </a:lstStyle>
          <a:p>
            <a:r>
              <a:rPr lang="en-US"/>
              <a:t>Title</a:t>
            </a:r>
          </a:p>
        </p:txBody>
      </p:sp>
      <p:sp>
        <p:nvSpPr>
          <p:cNvPr id="6" name="TextBox 5">
            <a:extLst>
              <a:ext uri="{FF2B5EF4-FFF2-40B4-BE49-F238E27FC236}">
                <a16:creationId xmlns:a16="http://schemas.microsoft.com/office/drawing/2014/main" id="{7C83ADC0-B754-4FE1-8C8F-9FF2A5CFEAF0}"/>
              </a:ext>
            </a:extLst>
          </p:cNvPr>
          <p:cNvSpPr txBox="1"/>
          <p:nvPr userDrawn="1"/>
        </p:nvSpPr>
        <p:spPr>
          <a:xfrm>
            <a:off x="361837" y="6178602"/>
            <a:ext cx="7233415" cy="271592"/>
          </a:xfrm>
          <a:prstGeom prst="rect">
            <a:avLst/>
          </a:prstGeom>
          <a:noFill/>
        </p:spPr>
        <p:txBody>
          <a:bodyPr wrap="square" rtlCol="0">
            <a:spAutoFit/>
          </a:bodyPr>
          <a:lstStyle/>
          <a:p>
            <a:r>
              <a:rPr lang="en-US" sz="1176">
                <a:gradFill>
                  <a:gsLst>
                    <a:gs pos="0">
                      <a:schemeClr val="tx2"/>
                    </a:gs>
                    <a:gs pos="100000">
                      <a:schemeClr val="tx2"/>
                    </a:gs>
                  </a:gsLst>
                  <a:lin ang="5400000" scaled="1"/>
                </a:gradFill>
              </a:rPr>
              <a:t>azure.com/</a:t>
            </a:r>
            <a:r>
              <a:rPr lang="en-US" sz="1176" err="1">
                <a:gradFill>
                  <a:gsLst>
                    <a:gs pos="0">
                      <a:schemeClr val="tx2"/>
                    </a:gs>
                    <a:gs pos="100000">
                      <a:schemeClr val="tx2"/>
                    </a:gs>
                  </a:gsLst>
                  <a:lin ang="5400000" scaled="1"/>
                </a:gradFill>
              </a:rPr>
              <a:t>cloudadoptionframework</a:t>
            </a:r>
            <a:endParaRPr lang="en-US" sz="1176">
              <a:gradFill>
                <a:gsLst>
                  <a:gs pos="0">
                    <a:schemeClr val="tx2"/>
                  </a:gs>
                  <a:gs pos="100000">
                    <a:schemeClr val="tx2"/>
                  </a:gs>
                </a:gsLst>
                <a:lin ang="5400000" scaled="1"/>
              </a:gradFill>
            </a:endParaRPr>
          </a:p>
        </p:txBody>
      </p:sp>
      <p:sp>
        <p:nvSpPr>
          <p:cNvPr id="8" name="Rectangle 7">
            <a:extLst>
              <a:ext uri="{FF2B5EF4-FFF2-40B4-BE49-F238E27FC236}">
                <a16:creationId xmlns:a16="http://schemas.microsoft.com/office/drawing/2014/main" id="{4F01F1C2-11EF-4C76-85D8-95D461489EA8}"/>
              </a:ext>
            </a:extLst>
          </p:cNvPr>
          <p:cNvSpPr/>
          <p:nvPr userDrawn="1"/>
        </p:nvSpPr>
        <p:spPr>
          <a:xfrm>
            <a:off x="361837" y="6450194"/>
            <a:ext cx="11400626" cy="196150"/>
          </a:xfrm>
          <a:prstGeom prst="rect">
            <a:avLst/>
          </a:prstGeom>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srgbClr val="FFFFFF">
                    <a:lumMod val="65000"/>
                  </a:srgbClr>
                </a:solidFill>
                <a:effectLst/>
                <a:uLnTx/>
                <a:uFillTx/>
                <a:latin typeface="+mn-lt"/>
                <a:ea typeface="+mn-ea"/>
                <a:cs typeface="+mn-cs"/>
              </a:rPr>
              <a:t>© Microsoft Corporation                                                                                  								                                Azure </a:t>
            </a:r>
          </a:p>
        </p:txBody>
      </p:sp>
    </p:spTree>
    <p:extLst>
      <p:ext uri="{BB962C8B-B14F-4D97-AF65-F5344CB8AC3E}">
        <p14:creationId xmlns:p14="http://schemas.microsoft.com/office/powerpoint/2010/main" val="251034494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
        <p:nvSpPr>
          <p:cNvPr id="7" name="Freeform 5" descr="Microsoft Ready event logo">
            <a:extLst>
              <a:ext uri="{FF2B5EF4-FFF2-40B4-BE49-F238E27FC236}">
                <a16:creationId xmlns:a16="http://schemas.microsoft.com/office/drawing/2014/main" id="{6650555E-C429-4C84-ABCE-66674641F51E}"/>
              </a:ext>
            </a:extLst>
          </p:cNvPr>
          <p:cNvSpPr>
            <a:spLocks noEditPoints="1"/>
          </p:cNvSpPr>
          <p:nvPr userDrawn="1"/>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66E65F2D-D7C7-4FB2-A38E-A8C8CE9A04A4}"/>
              </a:ext>
              <a:ext uri="{C183D7F6-B498-43B3-948B-1728B52AA6E4}">
                <adec:decorative xmlns:adec="http://schemas.microsoft.com/office/drawing/2017/decorative" val="1"/>
              </a:ext>
            </a:extLst>
          </p:cNvPr>
          <p:cNvPicPr>
            <a:picLocks noChangeAspect="1"/>
          </p:cNvPicPr>
          <p:nvPr userDrawn="1"/>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2342490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B651035-36B1-415D-8FE3-8C820588801B}"/>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16">
            <a:extLst>
              <a:ext uri="{FF2B5EF4-FFF2-40B4-BE49-F238E27FC236}">
                <a16:creationId xmlns:a16="http://schemas.microsoft.com/office/drawing/2014/main" id="{6B3AE829-B8C2-4990-8B27-E73A01A9C3DE}"/>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3062698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88036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35713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17431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55938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02606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532214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pic>
        <p:nvPicPr>
          <p:cNvPr id="7" name="Picture 6">
            <a:extLst>
              <a:ext uri="{FF2B5EF4-FFF2-40B4-BE49-F238E27FC236}">
                <a16:creationId xmlns:a16="http://schemas.microsoft.com/office/drawing/2014/main" id="{C36EA944-550A-417D-A035-8AA8EF214160}"/>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E7D5DEA1-8060-4C82-8357-8D83C33570B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88298942-55B4-469B-A6F1-D0C9D4EF142D}"/>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1294012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3000" userDrawn="1">
          <p15:clr>
            <a:srgbClr val="5ACBF0"/>
          </p15:clr>
        </p15:guide>
        <p15:guide id="12" pos="3543">
          <p15:clr>
            <a:srgbClr val="A4A3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pic>
        <p:nvPicPr>
          <p:cNvPr id="6" name="Picture 5">
            <a:extLst>
              <a:ext uri="{FF2B5EF4-FFF2-40B4-BE49-F238E27FC236}">
                <a16:creationId xmlns:a16="http://schemas.microsoft.com/office/drawing/2014/main" id="{20E299E8-8FC4-4186-85AF-20CED6546310}"/>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65AD4D8A-D525-4E6D-B1E6-4FE172367667}"/>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F914427A-37A4-44C8-A9C3-7DCC03AF0475}"/>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4228044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pic>
        <p:nvPicPr>
          <p:cNvPr id="6" name="Picture 5">
            <a:extLst>
              <a:ext uri="{FF2B5EF4-FFF2-40B4-BE49-F238E27FC236}">
                <a16:creationId xmlns:a16="http://schemas.microsoft.com/office/drawing/2014/main" id="{74B3188A-254F-414A-BEA3-F69376596C9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AB3E7ED4-D6BE-4715-B767-1DF5BCFCB61C}"/>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0A481962-6118-4A6A-AF3A-946F2EEBB647}"/>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8605858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6100"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306107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79188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413200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0810599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4569309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635383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17669625"/>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770596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90992569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22143990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Tree>
    <p:extLst>
      <p:ext uri="{BB962C8B-B14F-4D97-AF65-F5344CB8AC3E}">
        <p14:creationId xmlns:p14="http://schemas.microsoft.com/office/powerpoint/2010/main" val="32134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990627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635946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502427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26068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91455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68823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400097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2319848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16848193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pic>
        <p:nvPicPr>
          <p:cNvPr id="7" name="Picture 6" descr="Microsoft Inspire + Microsoft Ready event logo">
            <a:extLst>
              <a:ext uri="{FF2B5EF4-FFF2-40B4-BE49-F238E27FC236}">
                <a16:creationId xmlns:a16="http://schemas.microsoft.com/office/drawing/2014/main" id="{E4EADB1C-6BD3-42BA-8BBA-6E86CA5CF2E6}"/>
              </a:ext>
            </a:extLst>
          </p:cNvPr>
          <p:cNvPicPr>
            <a:picLocks noChangeAspect="1"/>
          </p:cNvPicPr>
          <p:nvPr userDrawn="1"/>
        </p:nvPicPr>
        <p:blipFill>
          <a:blip r:embed="rId3"/>
          <a:stretch>
            <a:fillRect/>
          </a:stretch>
        </p:blipFill>
        <p:spPr>
          <a:xfrm>
            <a:off x="599440" y="3009448"/>
            <a:ext cx="4413695" cy="1216131"/>
          </a:xfrm>
          <a:prstGeom prst="rect">
            <a:avLst/>
          </a:prstGeom>
        </p:spPr>
      </p:pic>
      <p:pic>
        <p:nvPicPr>
          <p:cNvPr id="9" name="Picture 8">
            <a:extLst>
              <a:ext uri="{FF2B5EF4-FFF2-40B4-BE49-F238E27FC236}">
                <a16:creationId xmlns:a16="http://schemas.microsoft.com/office/drawing/2014/main" id="{91CDDE35-F083-4F88-931C-AB7D73884DA1}"/>
              </a:ext>
              <a:ext uri="{C183D7F6-B498-43B3-948B-1728B52AA6E4}">
                <adec:decorative xmlns:adec="http://schemas.microsoft.com/office/drawing/2017/decorative" val="1"/>
              </a:ext>
            </a:extLst>
          </p:cNvPr>
          <p:cNvPicPr>
            <a:picLocks noChangeAspect="1"/>
          </p:cNvPicPr>
          <p:nvPr userDrawn="1"/>
        </p:nvPicPr>
        <p:blipFill rotWithShape="1">
          <a:blip r:embed="rId4"/>
          <a:srcRect t="8167" r="1538" b="27237"/>
          <a:stretch/>
        </p:blipFill>
        <p:spPr>
          <a:xfrm>
            <a:off x="5222947" y="0"/>
            <a:ext cx="6969054" cy="6858000"/>
          </a:xfrm>
          <a:prstGeom prst="rect">
            <a:avLst/>
          </a:prstGeom>
        </p:spPr>
      </p:pic>
    </p:spTree>
    <p:extLst>
      <p:ext uri="{BB962C8B-B14F-4D97-AF65-F5344CB8AC3E}">
        <p14:creationId xmlns:p14="http://schemas.microsoft.com/office/powerpoint/2010/main" val="7752907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B651035-36B1-415D-8FE3-8C820588801B}"/>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42237186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648954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495387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78618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786515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88499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0257679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pic>
        <p:nvPicPr>
          <p:cNvPr id="7" name="Picture 6">
            <a:extLst>
              <a:ext uri="{FF2B5EF4-FFF2-40B4-BE49-F238E27FC236}">
                <a16:creationId xmlns:a16="http://schemas.microsoft.com/office/drawing/2014/main" id="{C36EA944-550A-417D-A035-8AA8EF214160}"/>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E7D5DEA1-8060-4C82-8357-8D83C33570B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88298942-55B4-469B-A6F1-D0C9D4EF142D}"/>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8057621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3000">
          <p15:clr>
            <a:srgbClr val="5ACBF0"/>
          </p15:clr>
        </p15:guide>
        <p15:guide id="12" pos="3543">
          <p15:clr>
            <a:srgbClr val="A4A3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pic>
        <p:nvPicPr>
          <p:cNvPr id="6" name="Picture 5">
            <a:extLst>
              <a:ext uri="{FF2B5EF4-FFF2-40B4-BE49-F238E27FC236}">
                <a16:creationId xmlns:a16="http://schemas.microsoft.com/office/drawing/2014/main" id="{20E299E8-8FC4-4186-85AF-20CED6546310}"/>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65AD4D8A-D525-4E6D-B1E6-4FE172367667}"/>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F914427A-37A4-44C8-A9C3-7DCC03AF0475}"/>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8101915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pic>
        <p:nvPicPr>
          <p:cNvPr id="6" name="Picture 5">
            <a:extLst>
              <a:ext uri="{FF2B5EF4-FFF2-40B4-BE49-F238E27FC236}">
                <a16:creationId xmlns:a16="http://schemas.microsoft.com/office/drawing/2014/main" id="{74B3188A-254F-414A-BEA3-F69376596C9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AB3E7ED4-D6BE-4715-B767-1DF5BCFCB61C}"/>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0A481962-6118-4A6A-AF3A-946F2EEBB647}"/>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9082216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5529"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7767239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5229332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983206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096201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7781978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8089932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120109491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892096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107633890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28775039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Tree>
    <p:extLst>
      <p:ext uri="{BB962C8B-B14F-4D97-AF65-F5344CB8AC3E}">
        <p14:creationId xmlns:p14="http://schemas.microsoft.com/office/powerpoint/2010/main" val="43306453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290097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105479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434594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2860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50220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001616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0077770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4061124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44525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Title Only dar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224817883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06789" y="3029995"/>
            <a:ext cx="9630389" cy="1793104"/>
          </a:xfrm>
          <a:noFill/>
        </p:spPr>
        <p:txBody>
          <a:bodyPr lIns="0" tIns="0" rIns="0" bIns="182880" anchor="b" anchorCtr="0"/>
          <a:lstStyle>
            <a:lvl1pPr>
              <a:defRPr sz="4705" strike="noStrike" spc="-49"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64841" y="4847660"/>
            <a:ext cx="9602819" cy="745370"/>
          </a:xfrm>
        </p:spPr>
        <p:txBody>
          <a:bodyPr/>
          <a:lstStyle>
            <a:lvl1pPr>
              <a:defRPr sz="1765"/>
            </a:lvl1pPr>
            <a:lvl2pPr>
              <a:defRPr sz="1765"/>
            </a:lvl2pPr>
            <a:lvl3pPr>
              <a:defRPr sz="1372"/>
            </a:lvl3pPr>
            <a:lvl4pPr>
              <a:defRPr sz="1372"/>
            </a:lvl4pPr>
            <a:lvl5pPr>
              <a:defRPr sz="102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Tree>
    <p:extLst>
      <p:ext uri="{BB962C8B-B14F-4D97-AF65-F5344CB8AC3E}">
        <p14:creationId xmlns:p14="http://schemas.microsoft.com/office/powerpoint/2010/main" val="19199828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1_Title Slide 2">
    <p:bg>
      <p:bgPr>
        <a:solidFill>
          <a:schemeClr val="tx2"/>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64841" y="4847661"/>
            <a:ext cx="9609045"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07391" y="3029995"/>
            <a:ext cx="9630389" cy="1793104"/>
          </a:xfrm>
          <a:noFill/>
        </p:spPr>
        <p:txBody>
          <a:bodyPr lIns="0" tIns="0" rIns="0" bIns="182880" anchor="b" anchorCtr="0"/>
          <a:lstStyle>
            <a:lvl1pPr>
              <a:defRPr sz="4705" strike="noStrike" spc="-49" baseline="0">
                <a:solidFill>
                  <a:schemeClr val="bg1"/>
                </a:solidFill>
              </a:defRPr>
            </a:lvl1pPr>
          </a:lstStyle>
          <a:p>
            <a:r>
              <a:rPr lang="en-US"/>
              <a:t>Microsoft Azure</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183" y="473796"/>
            <a:ext cx="1335673" cy="190278"/>
          </a:xfrm>
          <a:prstGeom prst="rect">
            <a:avLst/>
          </a:prstGeom>
        </p:spPr>
      </p:pic>
    </p:spTree>
    <p:extLst>
      <p:ext uri="{BB962C8B-B14F-4D97-AF65-F5344CB8AC3E}">
        <p14:creationId xmlns:p14="http://schemas.microsoft.com/office/powerpoint/2010/main" val="34905927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64841" y="4847661"/>
            <a:ext cx="9609045"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07391" y="3029995"/>
            <a:ext cx="9630389" cy="1793104"/>
          </a:xfrm>
          <a:noFill/>
        </p:spPr>
        <p:txBody>
          <a:bodyPr lIns="0" tIns="0" rIns="0" bIns="182880" anchor="b" anchorCtr="0"/>
          <a:lstStyle>
            <a:lvl1pPr>
              <a:defRPr sz="4705" strike="noStrike" spc="-49" baseline="0">
                <a:solidFill>
                  <a:schemeClr val="bg1"/>
                </a:solidFill>
              </a:defRPr>
            </a:lvl1pPr>
          </a:lstStyle>
          <a:p>
            <a:r>
              <a:rPr lang="en-US"/>
              <a:t>Microsoft Azure</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183" y="473796"/>
            <a:ext cx="1335673" cy="190278"/>
          </a:xfrm>
          <a:prstGeom prst="rect">
            <a:avLst/>
          </a:prstGeom>
        </p:spPr>
      </p:pic>
    </p:spTree>
    <p:extLst>
      <p:ext uri="{BB962C8B-B14F-4D97-AF65-F5344CB8AC3E}">
        <p14:creationId xmlns:p14="http://schemas.microsoft.com/office/powerpoint/2010/main" val="19827059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Slide 3 ">
    <p:bg>
      <p:bgPr>
        <a:solidFill>
          <a:schemeClr val="accent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978148-DDB8-4B1B-91B8-28130218C585}"/>
              </a:ext>
            </a:extLst>
          </p:cNvPr>
          <p:cNvGrpSpPr/>
          <p:nvPr/>
        </p:nvGrpSpPr>
        <p:grpSpPr>
          <a:xfrm>
            <a:off x="0" y="-1"/>
            <a:ext cx="12192000" cy="6858001"/>
            <a:chOff x="0" y="-1"/>
            <a:chExt cx="12436475" cy="6994526"/>
          </a:xfrm>
        </p:grpSpPr>
        <p:pic>
          <p:nvPicPr>
            <p:cNvPr id="8" name="Picture 7">
              <a:extLst>
                <a:ext uri="{FF2B5EF4-FFF2-40B4-BE49-F238E27FC236}">
                  <a16:creationId xmlns:a16="http://schemas.microsoft.com/office/drawing/2014/main" id="{18D04DB2-79EC-4907-BD28-E17FB4AFB5A0}"/>
                </a:ext>
              </a:extLst>
            </p:cNvPr>
            <p:cNvPicPr>
              <a:picLocks noChangeAspect="1"/>
            </p:cNvPicPr>
            <p:nvPr/>
          </p:nvPicPr>
          <p:blipFill rotWithShape="1">
            <a:blip r:embed="rId2"/>
            <a:srcRect l="11427" r="6399"/>
            <a:stretch/>
          </p:blipFill>
          <p:spPr>
            <a:xfrm>
              <a:off x="2249423" y="0"/>
              <a:ext cx="10187052" cy="6994525"/>
            </a:xfrm>
            <a:prstGeom prst="rect">
              <a:avLst/>
            </a:prstGeom>
          </p:spPr>
        </p:pic>
        <p:sp>
          <p:nvSpPr>
            <p:cNvPr id="9" name="Rectangle 8">
              <a:extLst>
                <a:ext uri="{FF2B5EF4-FFF2-40B4-BE49-F238E27FC236}">
                  <a16:creationId xmlns:a16="http://schemas.microsoft.com/office/drawing/2014/main" id="{E9454DF9-A0C8-42EE-B1B3-2A57EC8ACE0B}"/>
                </a:ext>
              </a:extLst>
            </p:cNvPr>
            <p:cNvSpPr/>
            <p:nvPr/>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11" name="Rectangle 10">
            <a:extLst>
              <a:ext uri="{FF2B5EF4-FFF2-40B4-BE49-F238E27FC236}">
                <a16:creationId xmlns:a16="http://schemas.microsoft.com/office/drawing/2014/main" id="{13532A61-7338-495C-8787-A222781205FF}"/>
              </a:ext>
            </a:extLst>
          </p:cNvPr>
          <p:cNvSpPr/>
          <p:nvPr/>
        </p:nvSpPr>
        <p:spPr bwMode="auto">
          <a:xfrm>
            <a:off x="426424" y="2128263"/>
            <a:ext cx="7477989"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lvl="0"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63252" y="4495237"/>
            <a:ext cx="6507352"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05802" y="2677570"/>
            <a:ext cx="6564802" cy="1793104"/>
          </a:xfrm>
          <a:noFill/>
        </p:spPr>
        <p:txBody>
          <a:bodyPr lIns="0" tIns="0" rIns="0" bIns="182880" anchor="b" anchorCtr="0"/>
          <a:lstStyle>
            <a:lvl1pPr>
              <a:defRPr sz="4705" strike="noStrike" spc="-49" baseline="0">
                <a:solidFill>
                  <a:schemeClr val="bg1"/>
                </a:solidFill>
              </a:defRPr>
            </a:lvl1pPr>
          </a:lstStyle>
          <a:p>
            <a:r>
              <a:rPr lang="en-US"/>
              <a:t>Microsoft Azure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8681" y="472516"/>
            <a:ext cx="1335673" cy="190278"/>
          </a:xfrm>
          <a:prstGeom prst="rect">
            <a:avLst/>
          </a:prstGeom>
        </p:spPr>
      </p:pic>
    </p:spTree>
    <p:extLst>
      <p:ext uri="{BB962C8B-B14F-4D97-AF65-F5344CB8AC3E}">
        <p14:creationId xmlns:p14="http://schemas.microsoft.com/office/powerpoint/2010/main" val="27968984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image" Target="../media/image1.emf"/><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theme" Target="../theme/theme2.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8"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6.xml"/><Relationship Id="rId18" Type="http://schemas.openxmlformats.org/officeDocument/2006/relationships/slideLayout" Target="../slideLayouts/slideLayout81.xml"/><Relationship Id="rId26" Type="http://schemas.openxmlformats.org/officeDocument/2006/relationships/slideLayout" Target="../slideLayouts/slideLayout89.xml"/><Relationship Id="rId3" Type="http://schemas.openxmlformats.org/officeDocument/2006/relationships/slideLayout" Target="../slideLayouts/slideLayout66.xml"/><Relationship Id="rId21" Type="http://schemas.openxmlformats.org/officeDocument/2006/relationships/slideLayout" Target="../slideLayouts/slideLayout84.xml"/><Relationship Id="rId34" Type="http://schemas.openxmlformats.org/officeDocument/2006/relationships/image" Target="../media/image1.emf"/><Relationship Id="rId7" Type="http://schemas.openxmlformats.org/officeDocument/2006/relationships/slideLayout" Target="../slideLayouts/slideLayout70.xml"/><Relationship Id="rId12" Type="http://schemas.openxmlformats.org/officeDocument/2006/relationships/slideLayout" Target="../slideLayouts/slideLayout75.xml"/><Relationship Id="rId17" Type="http://schemas.openxmlformats.org/officeDocument/2006/relationships/slideLayout" Target="../slideLayouts/slideLayout80.xml"/><Relationship Id="rId25" Type="http://schemas.openxmlformats.org/officeDocument/2006/relationships/slideLayout" Target="../slideLayouts/slideLayout88.xml"/><Relationship Id="rId33" Type="http://schemas.openxmlformats.org/officeDocument/2006/relationships/theme" Target="../theme/theme3.xml"/><Relationship Id="rId2" Type="http://schemas.openxmlformats.org/officeDocument/2006/relationships/slideLayout" Target="../slideLayouts/slideLayout65.xml"/><Relationship Id="rId16" Type="http://schemas.openxmlformats.org/officeDocument/2006/relationships/slideLayout" Target="../slideLayouts/slideLayout79.xml"/><Relationship Id="rId20" Type="http://schemas.openxmlformats.org/officeDocument/2006/relationships/slideLayout" Target="../slideLayouts/slideLayout83.xml"/><Relationship Id="rId29" Type="http://schemas.openxmlformats.org/officeDocument/2006/relationships/slideLayout" Target="../slideLayouts/slideLayout92.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24" Type="http://schemas.openxmlformats.org/officeDocument/2006/relationships/slideLayout" Target="../slideLayouts/slideLayout87.xml"/><Relationship Id="rId32" Type="http://schemas.openxmlformats.org/officeDocument/2006/relationships/slideLayout" Target="../slideLayouts/slideLayout95.xml"/><Relationship Id="rId5" Type="http://schemas.openxmlformats.org/officeDocument/2006/relationships/slideLayout" Target="../slideLayouts/slideLayout68.xml"/><Relationship Id="rId15" Type="http://schemas.openxmlformats.org/officeDocument/2006/relationships/slideLayout" Target="../slideLayouts/slideLayout78.xml"/><Relationship Id="rId23" Type="http://schemas.openxmlformats.org/officeDocument/2006/relationships/slideLayout" Target="../slideLayouts/slideLayout86.xml"/><Relationship Id="rId28" Type="http://schemas.openxmlformats.org/officeDocument/2006/relationships/slideLayout" Target="../slideLayouts/slideLayout91.xml"/><Relationship Id="rId10" Type="http://schemas.openxmlformats.org/officeDocument/2006/relationships/slideLayout" Target="../slideLayouts/slideLayout73.xml"/><Relationship Id="rId19" Type="http://schemas.openxmlformats.org/officeDocument/2006/relationships/slideLayout" Target="../slideLayouts/slideLayout82.xml"/><Relationship Id="rId31" Type="http://schemas.openxmlformats.org/officeDocument/2006/relationships/slideLayout" Target="../slideLayouts/slideLayout94.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 Id="rId22" Type="http://schemas.openxmlformats.org/officeDocument/2006/relationships/slideLayout" Target="../slideLayouts/slideLayout85.xml"/><Relationship Id="rId27" Type="http://schemas.openxmlformats.org/officeDocument/2006/relationships/slideLayout" Target="../slideLayouts/slideLayout90.xml"/><Relationship Id="rId30" Type="http://schemas.openxmlformats.org/officeDocument/2006/relationships/slideLayout" Target="../slideLayouts/slideLayout93.xml"/><Relationship Id="rId8" Type="http://schemas.openxmlformats.org/officeDocument/2006/relationships/slideLayout" Target="../slideLayouts/slideLayout7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slideLayout" Target="../slideLayouts/slideLayout108.xml"/><Relationship Id="rId18" Type="http://schemas.openxmlformats.org/officeDocument/2006/relationships/slideLayout" Target="../slideLayouts/slideLayout113.xml"/><Relationship Id="rId26" Type="http://schemas.openxmlformats.org/officeDocument/2006/relationships/slideLayout" Target="../slideLayouts/slideLayout121.xml"/><Relationship Id="rId3" Type="http://schemas.openxmlformats.org/officeDocument/2006/relationships/slideLayout" Target="../slideLayouts/slideLayout98.xml"/><Relationship Id="rId21" Type="http://schemas.openxmlformats.org/officeDocument/2006/relationships/slideLayout" Target="../slideLayouts/slideLayout116.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17" Type="http://schemas.openxmlformats.org/officeDocument/2006/relationships/slideLayout" Target="../slideLayouts/slideLayout112.xml"/><Relationship Id="rId25" Type="http://schemas.openxmlformats.org/officeDocument/2006/relationships/slideLayout" Target="../slideLayouts/slideLayout120.xml"/><Relationship Id="rId2" Type="http://schemas.openxmlformats.org/officeDocument/2006/relationships/slideLayout" Target="../slideLayouts/slideLayout97.xml"/><Relationship Id="rId16" Type="http://schemas.openxmlformats.org/officeDocument/2006/relationships/slideLayout" Target="../slideLayouts/slideLayout111.xml"/><Relationship Id="rId20" Type="http://schemas.openxmlformats.org/officeDocument/2006/relationships/slideLayout" Target="../slideLayouts/slideLayout115.xml"/><Relationship Id="rId29" Type="http://schemas.openxmlformats.org/officeDocument/2006/relationships/image" Target="../media/image12.png"/><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24" Type="http://schemas.openxmlformats.org/officeDocument/2006/relationships/slideLayout" Target="../slideLayouts/slideLayout119.xml"/><Relationship Id="rId5" Type="http://schemas.openxmlformats.org/officeDocument/2006/relationships/slideLayout" Target="../slideLayouts/slideLayout100.xml"/><Relationship Id="rId15" Type="http://schemas.openxmlformats.org/officeDocument/2006/relationships/slideLayout" Target="../slideLayouts/slideLayout110.xml"/><Relationship Id="rId23" Type="http://schemas.openxmlformats.org/officeDocument/2006/relationships/slideLayout" Target="../slideLayouts/slideLayout118.xml"/><Relationship Id="rId28" Type="http://schemas.openxmlformats.org/officeDocument/2006/relationships/theme" Target="../theme/theme4.xml"/><Relationship Id="rId10" Type="http://schemas.openxmlformats.org/officeDocument/2006/relationships/slideLayout" Target="../slideLayouts/slideLayout105.xml"/><Relationship Id="rId19" Type="http://schemas.openxmlformats.org/officeDocument/2006/relationships/slideLayout" Target="../slideLayouts/slideLayout114.xml"/><Relationship Id="rId4" Type="http://schemas.openxmlformats.org/officeDocument/2006/relationships/slideLayout" Target="../slideLayouts/slideLayout99.xml"/><Relationship Id="rId9" Type="http://schemas.openxmlformats.org/officeDocument/2006/relationships/slideLayout" Target="../slideLayouts/slideLayout104.xml"/><Relationship Id="rId14" Type="http://schemas.openxmlformats.org/officeDocument/2006/relationships/slideLayout" Target="../slideLayouts/slideLayout109.xml"/><Relationship Id="rId22" Type="http://schemas.openxmlformats.org/officeDocument/2006/relationships/slideLayout" Target="../slideLayouts/slideLayout117.xml"/><Relationship Id="rId27" Type="http://schemas.openxmlformats.org/officeDocument/2006/relationships/slideLayout" Target="../slideLayouts/slideLayout1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577" r:id="rId2"/>
    <p:sldLayoutId id="2147484710" r:id="rId3"/>
    <p:sldLayoutId id="2147484240" r:id="rId4"/>
    <p:sldLayoutId id="2147484736" r:id="rId5"/>
    <p:sldLayoutId id="2147484474" r:id="rId6"/>
    <p:sldLayoutId id="2147484639" r:id="rId7"/>
    <p:sldLayoutId id="2147484603" r:id="rId8"/>
    <p:sldLayoutId id="2147484751" r:id="rId9"/>
    <p:sldLayoutId id="2147484752" r:id="rId10"/>
    <p:sldLayoutId id="2147484777" r:id="rId11"/>
    <p:sldLayoutId id="2147484802" r:id="rId12"/>
    <p:sldLayoutId id="2147484778" r:id="rId13"/>
    <p:sldLayoutId id="2147484779" r:id="rId14"/>
    <p:sldLayoutId id="2147484780" r:id="rId15"/>
    <p:sldLayoutId id="2147484781" r:id="rId16"/>
    <p:sldLayoutId id="2147484782" r:id="rId17"/>
    <p:sldLayoutId id="2147484783" r:id="rId18"/>
    <p:sldLayoutId id="2147484784" r:id="rId19"/>
    <p:sldLayoutId id="2147484785" r:id="rId20"/>
    <p:sldLayoutId id="2147484786" r:id="rId21"/>
    <p:sldLayoutId id="2147484787" r:id="rId22"/>
    <p:sldLayoutId id="2147484249" r:id="rId23"/>
    <p:sldLayoutId id="2147484640" r:id="rId24"/>
    <p:sldLayoutId id="2147484584" r:id="rId25"/>
    <p:sldLayoutId id="2147484583" r:id="rId26"/>
    <p:sldLayoutId id="2147484671" r:id="rId27"/>
    <p:sldLayoutId id="2147484673" r:id="rId28"/>
    <p:sldLayoutId id="2147484585" r:id="rId29"/>
    <p:sldLayoutId id="2147484299" r:id="rId30"/>
    <p:sldLayoutId id="2147484263" r:id="rId31"/>
    <p:sldLayoutId id="2147484868"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009218608"/>
      </p:ext>
    </p:extLst>
  </p:cSld>
  <p:clrMap bg1="dk1" tx1="lt1" bg2="dk2" tx2="lt2" accent1="accent1" accent2="accent2" accent3="accent3" accent4="accent4" accent5="accent5" accent6="accent6" hlink="hlink" folHlink="folHlink"/>
  <p:sldLayoutIdLst>
    <p:sldLayoutId id="2147484676" r:id="rId1"/>
    <p:sldLayoutId id="2147484678" r:id="rId2"/>
    <p:sldLayoutId id="2147484711" r:id="rId3"/>
    <p:sldLayoutId id="2147484680" r:id="rId4"/>
    <p:sldLayoutId id="2147484737" r:id="rId5"/>
    <p:sldLayoutId id="2147484682" r:id="rId6"/>
    <p:sldLayoutId id="2147484685" r:id="rId7"/>
    <p:sldLayoutId id="2147484686" r:id="rId8"/>
    <p:sldLayoutId id="2147484764" r:id="rId9"/>
    <p:sldLayoutId id="2147484765" r:id="rId10"/>
    <p:sldLayoutId id="2147484788" r:id="rId11"/>
    <p:sldLayoutId id="2147484803" r:id="rId12"/>
    <p:sldLayoutId id="2147484789" r:id="rId13"/>
    <p:sldLayoutId id="2147484790" r:id="rId14"/>
    <p:sldLayoutId id="2147484791" r:id="rId15"/>
    <p:sldLayoutId id="2147484792" r:id="rId16"/>
    <p:sldLayoutId id="2147484793" r:id="rId17"/>
    <p:sldLayoutId id="2147484794" r:id="rId18"/>
    <p:sldLayoutId id="2147484795" r:id="rId19"/>
    <p:sldLayoutId id="2147484797" r:id="rId20"/>
    <p:sldLayoutId id="2147484796" r:id="rId21"/>
    <p:sldLayoutId id="2147484798" r:id="rId22"/>
    <p:sldLayoutId id="2147484690" r:id="rId23"/>
    <p:sldLayoutId id="2147484691" r:id="rId24"/>
    <p:sldLayoutId id="2147484694" r:id="rId25"/>
    <p:sldLayoutId id="2147484695" r:id="rId26"/>
    <p:sldLayoutId id="2147484697" r:id="rId27"/>
    <p:sldLayoutId id="2147484699" r:id="rId28"/>
    <p:sldLayoutId id="2147484700" r:id="rId29"/>
    <p:sldLayoutId id="2147484701" r:id="rId30"/>
    <p:sldLayoutId id="2147484702"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549367294"/>
      </p:ext>
    </p:extLst>
  </p:cSld>
  <p:clrMap bg1="dk1" tx1="lt1" bg2="dk2" tx2="lt2" accent1="accent1" accent2="accent2" accent3="accent3" accent4="accent4" accent5="accent5" accent6="accent6" hlink="hlink" folHlink="folHlink"/>
  <p:sldLayoutIdLst>
    <p:sldLayoutId id="2147484805" r:id="rId1"/>
    <p:sldLayoutId id="2147484806" r:id="rId2"/>
    <p:sldLayoutId id="2147484807" r:id="rId3"/>
    <p:sldLayoutId id="2147484808" r:id="rId4"/>
    <p:sldLayoutId id="2147484809" r:id="rId5"/>
    <p:sldLayoutId id="2147484810" r:id="rId6"/>
    <p:sldLayoutId id="2147484811" r:id="rId7"/>
    <p:sldLayoutId id="2147484812" r:id="rId8"/>
    <p:sldLayoutId id="2147484813" r:id="rId9"/>
    <p:sldLayoutId id="2147484814" r:id="rId10"/>
    <p:sldLayoutId id="2147484815" r:id="rId11"/>
    <p:sldLayoutId id="2147484816" r:id="rId12"/>
    <p:sldLayoutId id="2147484817" r:id="rId13"/>
    <p:sldLayoutId id="2147484818" r:id="rId14"/>
    <p:sldLayoutId id="2147484819" r:id="rId15"/>
    <p:sldLayoutId id="2147484820" r:id="rId16"/>
    <p:sldLayoutId id="2147484821" r:id="rId17"/>
    <p:sldLayoutId id="2147484822" r:id="rId18"/>
    <p:sldLayoutId id="2147484823" r:id="rId19"/>
    <p:sldLayoutId id="2147484824" r:id="rId20"/>
    <p:sldLayoutId id="2147484825" r:id="rId21"/>
    <p:sldLayoutId id="2147484826" r:id="rId22"/>
    <p:sldLayoutId id="2147484827" r:id="rId23"/>
    <p:sldLayoutId id="2147484828" r:id="rId24"/>
    <p:sldLayoutId id="2147484829" r:id="rId25"/>
    <p:sldLayoutId id="2147484830" r:id="rId26"/>
    <p:sldLayoutId id="2147484831" r:id="rId27"/>
    <p:sldLayoutId id="2147484832" r:id="rId28"/>
    <p:sldLayoutId id="2147484833" r:id="rId29"/>
    <p:sldLayoutId id="2147484834" r:id="rId30"/>
    <p:sldLayoutId id="2147484835" r:id="rId31"/>
    <p:sldLayoutId id="2147484836"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5994" y="556381"/>
            <a:ext cx="11306469" cy="813819"/>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55994" y="1817559"/>
            <a:ext cx="11306469" cy="2323623"/>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endParaRPr lang="en-US"/>
          </a:p>
        </p:txBody>
      </p:sp>
      <p:pic>
        <p:nvPicPr>
          <p:cNvPr id="7" name="Picture 6"/>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rot="5400000">
            <a:off x="9429226" y="2842059"/>
            <a:ext cx="6849372" cy="1164777"/>
          </a:xfrm>
          <a:prstGeom prst="rect">
            <a:avLst/>
          </a:prstGeom>
        </p:spPr>
      </p:pic>
    </p:spTree>
    <p:extLst>
      <p:ext uri="{BB962C8B-B14F-4D97-AF65-F5344CB8AC3E}">
        <p14:creationId xmlns:p14="http://schemas.microsoft.com/office/powerpoint/2010/main" val="3102154545"/>
      </p:ext>
    </p:extLst>
  </p:cSld>
  <p:clrMap bg1="lt1" tx1="dk1" bg2="lt2" tx2="dk2" accent1="accent1" accent2="accent2" accent3="accent3" accent4="accent4" accent5="accent5" accent6="accent6" hlink="hlink" folHlink="folHlink"/>
  <p:sldLayoutIdLst>
    <p:sldLayoutId id="2147484839" r:id="rId1"/>
    <p:sldLayoutId id="2147484840" r:id="rId2"/>
    <p:sldLayoutId id="2147484841" r:id="rId3"/>
    <p:sldLayoutId id="2147484842" r:id="rId4"/>
    <p:sldLayoutId id="2147484843" r:id="rId5"/>
    <p:sldLayoutId id="2147484844" r:id="rId6"/>
    <p:sldLayoutId id="2147484845" r:id="rId7"/>
    <p:sldLayoutId id="2147484846" r:id="rId8"/>
    <p:sldLayoutId id="2147484847" r:id="rId9"/>
    <p:sldLayoutId id="2147484848" r:id="rId10"/>
    <p:sldLayoutId id="2147484849" r:id="rId11"/>
    <p:sldLayoutId id="2147484850" r:id="rId12"/>
    <p:sldLayoutId id="2147484851" r:id="rId13"/>
    <p:sldLayoutId id="2147484852" r:id="rId14"/>
    <p:sldLayoutId id="2147484853" r:id="rId15"/>
    <p:sldLayoutId id="2147484854" r:id="rId16"/>
    <p:sldLayoutId id="2147484855" r:id="rId17"/>
    <p:sldLayoutId id="2147484856" r:id="rId18"/>
    <p:sldLayoutId id="2147484857" r:id="rId19"/>
    <p:sldLayoutId id="2147484858" r:id="rId20"/>
    <p:sldLayoutId id="2147484859" r:id="rId21"/>
    <p:sldLayoutId id="2147484860" r:id="rId22"/>
    <p:sldLayoutId id="2147484861" r:id="rId23"/>
    <p:sldLayoutId id="2147484862" r:id="rId24"/>
    <p:sldLayoutId id="2147484864" r:id="rId25"/>
    <p:sldLayoutId id="2147484865" r:id="rId26"/>
    <p:sldLayoutId id="2147484866" r:id="rId27"/>
  </p:sldLayoutIdLst>
  <p:transition>
    <p:fade/>
  </p:transition>
  <p:txStyles>
    <p:titleStyle>
      <a:lvl1pPr algn="l" defTabSz="914367"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chemeClr val="tx1"/>
          </a:solidFill>
          <a:latin typeface="+mj-lt"/>
          <a:ea typeface="+mn-ea"/>
          <a:cs typeface="+mn-cs"/>
        </a:defRPr>
      </a:lvl1pPr>
      <a:lvl2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1961"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1765" kern="1200" spc="0" baseline="0">
          <a:solidFill>
            <a:schemeClr val="tx2"/>
          </a:solidFill>
          <a:latin typeface="+mj-lt"/>
          <a:ea typeface="+mn-ea"/>
          <a:cs typeface="+mn-cs"/>
        </a:defRPr>
      </a:lvl3pPr>
      <a:lvl4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1765"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1176"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0"/>
        </a:spcBef>
        <a:spcAft>
          <a:spcPts val="0"/>
        </a:spcAft>
        <a:buFont typeface="Arial" pitchFamily="34" charset="0"/>
        <a:buNone/>
        <a:defRPr sz="1176"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azure.microsoft.com/overview/cloudnative"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32.xml"/><Relationship Id="rId4" Type="http://schemas.openxmlformats.org/officeDocument/2006/relationships/hyperlink" Target="http://aka.ms/adopt/gov/assess"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aka.ms/fusionnavigator/givefeedback" TargetMode="External"/><Relationship Id="rId2" Type="http://schemas.openxmlformats.org/officeDocument/2006/relationships/hyperlink" Target="https://aka.ms/FusionNavigator" TargetMode="External"/><Relationship Id="rId1" Type="http://schemas.openxmlformats.org/officeDocument/2006/relationships/slideLayout" Target="../slideLayouts/slideLayout32.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hyperlink" Target="https://docs.microsoft.com/en-us/azure/architecture/cloud-adoption/plan/template" TargetMode="External"/><Relationship Id="rId2" Type="http://schemas.openxmlformats.org/officeDocument/2006/relationships/image" Target="../media/image30.png"/><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hyperlink" Target="https://docs.microsoft.com/en-us/azure/architecture/cloud-adoption/plan/template" TargetMode="External"/><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hyperlink" Target="https://docs.microsoft.com/en-us/azure/architecture/cloud-adoption/plan/" TargetMode="External"/><Relationship Id="rId1" Type="http://schemas.openxmlformats.org/officeDocument/2006/relationships/slideLayout" Target="../slideLayouts/slideLayout32.xml"/><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png"/><Relationship Id="rId1" Type="http://schemas.openxmlformats.org/officeDocument/2006/relationships/slideLayout" Target="../slideLayouts/slideLayout32.xml"/><Relationship Id="rId4" Type="http://schemas.openxmlformats.org/officeDocument/2006/relationships/image" Target="../media/image36.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hyperlink" Target="https://docs.microsoft.com/en-us/azure/architecture/" TargetMode="External"/><Relationship Id="rId7" Type="http://schemas.openxmlformats.org/officeDocument/2006/relationships/hyperlink" Target="https://cafbaseline.com/" TargetMode="External"/><Relationship Id="rId2" Type="http://schemas.openxmlformats.org/officeDocument/2006/relationships/hyperlink" Target="https://docs.microsoft.com/en-us/learn/modules/microsoft-cloud-adoption-framework-for-azure/index" TargetMode="External"/><Relationship Id="rId1" Type="http://schemas.openxmlformats.org/officeDocument/2006/relationships/slideLayout" Target="../slideLayouts/slideLayout3.xml"/><Relationship Id="rId6" Type="http://schemas.openxmlformats.org/officeDocument/2006/relationships/hyperlink" Target="https://www.microsoft.com/en-us/solution-providers/search?cacheId=9c2fed4f-f9e2-42fb-8966-4c565f08f11e" TargetMode="External"/><Relationship Id="rId5" Type="http://schemas.openxmlformats.org/officeDocument/2006/relationships/hyperlink" Target="https://docs.microsoft.com/en-us/azure/architecture/cloud-adoption/" TargetMode="External"/><Relationship Id="rId4" Type="http://schemas.openxmlformats.org/officeDocument/2006/relationships/hyperlink" Target="https://www.microsoft.com/en-us/enterprise/services?activetab=pillars%3aprimaryr13"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979778"/>
            <a:ext cx="10111704" cy="553998"/>
          </a:xfrm>
        </p:spPr>
        <p:txBody>
          <a:bodyPr/>
          <a:lstStyle/>
          <a:p>
            <a:r>
              <a:rPr lang="en-US"/>
              <a:t>Cloud Adoption Framework for Azure</a:t>
            </a:r>
          </a:p>
        </p:txBody>
      </p:sp>
      <p:sp>
        <p:nvSpPr>
          <p:cNvPr id="5" name="Text Placeholder 4"/>
          <p:cNvSpPr>
            <a:spLocks noGrp="1"/>
          </p:cNvSpPr>
          <p:nvPr>
            <p:ph type="body" sz="quarter" idx="12"/>
          </p:nvPr>
        </p:nvSpPr>
        <p:spPr>
          <a:xfrm>
            <a:off x="584200" y="3962400"/>
            <a:ext cx="9144000" cy="923330"/>
          </a:xfrm>
        </p:spPr>
        <p:txBody>
          <a:bodyPr/>
          <a:lstStyle/>
          <a:p>
            <a:r>
              <a:rPr lang="en-US" dirty="0"/>
              <a:t>Niels Ophey</a:t>
            </a:r>
          </a:p>
          <a:p>
            <a:r>
              <a:rPr lang="en-US" sz="1600" dirty="0"/>
              <a:t>OCP, CSA</a:t>
            </a:r>
          </a:p>
          <a:p>
            <a:endParaRPr lang="en-US" dirty="0"/>
          </a:p>
        </p:txBody>
      </p:sp>
    </p:spTree>
    <p:extLst>
      <p:ext uri="{BB962C8B-B14F-4D97-AF65-F5344CB8AC3E}">
        <p14:creationId xmlns:p14="http://schemas.microsoft.com/office/powerpoint/2010/main" val="179507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Rounded Corners 35">
            <a:extLst>
              <a:ext uri="{FF2B5EF4-FFF2-40B4-BE49-F238E27FC236}">
                <a16:creationId xmlns:a16="http://schemas.microsoft.com/office/drawing/2014/main" id="{B19C81E9-9BBB-481C-83CE-74962FFEDD53}"/>
              </a:ext>
              <a:ext uri="{C183D7F6-B498-43B3-948B-1728B52AA6E4}">
                <adec:decorative xmlns:adec="http://schemas.microsoft.com/office/drawing/2017/decorative" val="1"/>
              </a:ext>
            </a:extLst>
          </p:cNvPr>
          <p:cNvSpPr/>
          <p:nvPr/>
        </p:nvSpPr>
        <p:spPr>
          <a:xfrm>
            <a:off x="3575503" y="2743200"/>
            <a:ext cx="7498897" cy="1143000"/>
          </a:xfrm>
          <a:prstGeom prst="roundRect">
            <a:avLst>
              <a:gd name="adj" fmla="val 2546"/>
            </a:avLst>
          </a:prstGeom>
          <a:noFill/>
          <a:ln w="254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 name="TextBox 7">
            <a:extLst>
              <a:ext uri="{FF2B5EF4-FFF2-40B4-BE49-F238E27FC236}">
                <a16:creationId xmlns:a16="http://schemas.microsoft.com/office/drawing/2014/main" id="{FAD51010-3FD3-49F2-83A2-4AFBDFABC194}"/>
              </a:ext>
            </a:extLst>
          </p:cNvPr>
          <p:cNvSpPr txBox="1"/>
          <p:nvPr/>
        </p:nvSpPr>
        <p:spPr>
          <a:xfrm>
            <a:off x="571689" y="949122"/>
            <a:ext cx="8611443" cy="461665"/>
          </a:xfrm>
          <a:prstGeom prst="rect">
            <a:avLst/>
          </a:prstGeom>
          <a:noFill/>
        </p:spPr>
        <p:txBody>
          <a:bodyPr wrap="square" lIns="0" rtlCol="0">
            <a:spAutoFit/>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50" normalizeH="0" baseline="0" noProof="0">
                <a:ln w="3175">
                  <a:noFill/>
                </a:ln>
                <a:solidFill>
                  <a:srgbClr val="000000"/>
                </a:solidFill>
                <a:effectLst/>
                <a:uLnTx/>
                <a:uFillTx/>
                <a:latin typeface="Segoe UI"/>
                <a:ea typeface="+mn-ea"/>
                <a:cs typeface="Segoe UI" pitchFamily="34" charset="0"/>
              </a:rPr>
              <a:t>Modular approach, meeting the customer in their journey</a:t>
            </a:r>
          </a:p>
        </p:txBody>
      </p:sp>
      <p:sp>
        <p:nvSpPr>
          <p:cNvPr id="5" name="Title 4">
            <a:extLst>
              <a:ext uri="{FF2B5EF4-FFF2-40B4-BE49-F238E27FC236}">
                <a16:creationId xmlns:a16="http://schemas.microsoft.com/office/drawing/2014/main" id="{76020FD8-8E0A-479F-9762-129283CBB225}"/>
              </a:ext>
            </a:extLst>
          </p:cNvPr>
          <p:cNvSpPr>
            <a:spLocks noGrp="1"/>
          </p:cNvSpPr>
          <p:nvPr>
            <p:ph type="title"/>
          </p:nvPr>
        </p:nvSpPr>
        <p:spPr>
          <a:xfrm>
            <a:off x="571689" y="457200"/>
            <a:ext cx="11018520" cy="553998"/>
          </a:xfrm>
        </p:spPr>
        <p:txBody>
          <a:bodyPr/>
          <a:lstStyle/>
          <a:p>
            <a:r>
              <a:rPr lang="en-US"/>
              <a:t>Building the framework</a:t>
            </a:r>
          </a:p>
        </p:txBody>
      </p:sp>
      <p:grpSp>
        <p:nvGrpSpPr>
          <p:cNvPr id="7" name="Group 6" descr="Ready">
            <a:extLst>
              <a:ext uri="{FF2B5EF4-FFF2-40B4-BE49-F238E27FC236}">
                <a16:creationId xmlns:a16="http://schemas.microsoft.com/office/drawing/2014/main" id="{59C5EE6D-252C-4A95-9DC8-AA744CD7C63C}"/>
              </a:ext>
            </a:extLst>
          </p:cNvPr>
          <p:cNvGrpSpPr/>
          <p:nvPr/>
        </p:nvGrpSpPr>
        <p:grpSpPr>
          <a:xfrm>
            <a:off x="6163366" y="2901128"/>
            <a:ext cx="2323170" cy="827144"/>
            <a:chOff x="6335567" y="2909875"/>
            <a:chExt cx="2323170" cy="827144"/>
          </a:xfrm>
        </p:grpSpPr>
        <p:sp>
          <p:nvSpPr>
            <p:cNvPr id="42" name="Rectangle: Rounded Corners 41">
              <a:extLst>
                <a:ext uri="{FF2B5EF4-FFF2-40B4-BE49-F238E27FC236}">
                  <a16:creationId xmlns:a16="http://schemas.microsoft.com/office/drawing/2014/main" id="{15F1A96D-085B-4552-903A-0AD8160295C0}"/>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TextBox 18">
              <a:extLst>
                <a:ext uri="{FF2B5EF4-FFF2-40B4-BE49-F238E27FC236}">
                  <a16:creationId xmlns:a16="http://schemas.microsoft.com/office/drawing/2014/main" id="{D2EEF03B-D5BB-4359-96E6-5DD528BD30BF}"/>
                </a:ext>
              </a:extLst>
            </p:cNvPr>
            <p:cNvSpPr txBox="1"/>
            <p:nvPr/>
          </p:nvSpPr>
          <p:spPr>
            <a:xfrm>
              <a:off x="6335567" y="3136995"/>
              <a:ext cx="2323170" cy="369332"/>
            </a:xfrm>
            <a:prstGeom prst="rect">
              <a:avLst/>
            </a:prstGeom>
            <a:noFill/>
            <a:ln>
              <a:noFill/>
            </a:ln>
          </p:spPr>
          <p:txBody>
            <a:bodyPr rot="0" spcFirstLastPara="0" vertOverflow="overflow" horzOverflow="overflow" vert="horz" wrap="square" lIns="73152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Ready</a:t>
              </a:r>
              <a:endParaRPr kumimoji="0" lang="en-US" sz="1800" b="1"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endParaRPr>
            </a:p>
          </p:txBody>
        </p:sp>
        <p:sp>
          <p:nvSpPr>
            <p:cNvPr id="30" name="check 3" title="Icon of a checkmark with a circle around it">
              <a:extLst>
                <a:ext uri="{FF2B5EF4-FFF2-40B4-BE49-F238E27FC236}">
                  <a16:creationId xmlns:a16="http://schemas.microsoft.com/office/drawing/2014/main" id="{17609638-3693-4D26-A7A0-B66B74B8FD8F}"/>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1" name="Group 10" descr="Plan">
            <a:extLst>
              <a:ext uri="{FF2B5EF4-FFF2-40B4-BE49-F238E27FC236}">
                <a16:creationId xmlns:a16="http://schemas.microsoft.com/office/drawing/2014/main" id="{F8A9C322-29D3-4D01-AFEB-E95BAE1FB0EB}"/>
              </a:ext>
            </a:extLst>
          </p:cNvPr>
          <p:cNvGrpSpPr/>
          <p:nvPr/>
        </p:nvGrpSpPr>
        <p:grpSpPr>
          <a:xfrm>
            <a:off x="3735685" y="2901128"/>
            <a:ext cx="2345264" cy="827144"/>
            <a:chOff x="3735685" y="2901128"/>
            <a:chExt cx="2345264" cy="827144"/>
          </a:xfrm>
        </p:grpSpPr>
        <p:sp>
          <p:nvSpPr>
            <p:cNvPr id="39" name="Rectangle: Rounded Corners 38">
              <a:extLst>
                <a:ext uri="{FF2B5EF4-FFF2-40B4-BE49-F238E27FC236}">
                  <a16:creationId xmlns:a16="http://schemas.microsoft.com/office/drawing/2014/main" id="{C6E0AA4D-A35B-4AA9-9BE1-7B59DB169C81}"/>
                </a:ext>
              </a:extLst>
            </p:cNvPr>
            <p:cNvSpPr/>
            <p:nvPr/>
          </p:nvSpPr>
          <p:spPr>
            <a:xfrm>
              <a:off x="3735685"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8" name="TextBox 17">
              <a:extLst>
                <a:ext uri="{FF2B5EF4-FFF2-40B4-BE49-F238E27FC236}">
                  <a16:creationId xmlns:a16="http://schemas.microsoft.com/office/drawing/2014/main" id="{03B8363C-4DF1-498C-AEC6-C2E73106883F}"/>
                </a:ext>
              </a:extLst>
            </p:cNvPr>
            <p:cNvSpPr txBox="1"/>
            <p:nvPr/>
          </p:nvSpPr>
          <p:spPr>
            <a:xfrm>
              <a:off x="3762800" y="3124536"/>
              <a:ext cx="2318149" cy="369332"/>
            </a:xfrm>
            <a:prstGeom prst="rect">
              <a:avLst/>
            </a:prstGeom>
            <a:noFill/>
          </p:spPr>
          <p:txBody>
            <a:bodyPr rot="0" spcFirstLastPara="0" vertOverflow="overflow" horzOverflow="overflow" vert="horz" wrap="square" lIns="73152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Plan</a:t>
              </a:r>
              <a:endParaRPr kumimoji="0" lang="en-US" sz="1800" b="1"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endParaRPr>
            </a:p>
          </p:txBody>
        </p:sp>
        <p:sp>
          <p:nvSpPr>
            <p:cNvPr id="32" name="BulletedList_E8FD" title="Icon of a bulleted list">
              <a:extLst>
                <a:ext uri="{FF2B5EF4-FFF2-40B4-BE49-F238E27FC236}">
                  <a16:creationId xmlns:a16="http://schemas.microsoft.com/office/drawing/2014/main" id="{D7A218C9-52C8-4435-9099-FFD50BCE66D6}"/>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9" name="Group 8" descr="Adpot">
            <a:extLst>
              <a:ext uri="{FF2B5EF4-FFF2-40B4-BE49-F238E27FC236}">
                <a16:creationId xmlns:a16="http://schemas.microsoft.com/office/drawing/2014/main" id="{D407E124-B1C8-48A5-A446-B425CA60592A}"/>
              </a:ext>
            </a:extLst>
          </p:cNvPr>
          <p:cNvGrpSpPr/>
          <p:nvPr/>
        </p:nvGrpSpPr>
        <p:grpSpPr>
          <a:xfrm>
            <a:off x="8653059" y="2901128"/>
            <a:ext cx="2280155" cy="827144"/>
            <a:chOff x="9006021" y="2909875"/>
            <a:chExt cx="2280155" cy="827144"/>
          </a:xfrm>
        </p:grpSpPr>
        <p:sp>
          <p:nvSpPr>
            <p:cNvPr id="45" name="Rectangle: Rounded Corners 44">
              <a:extLst>
                <a:ext uri="{FF2B5EF4-FFF2-40B4-BE49-F238E27FC236}">
                  <a16:creationId xmlns:a16="http://schemas.microsoft.com/office/drawing/2014/main" id="{99C96190-B0E4-4C4B-82F4-CADBEAFBC74A}"/>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4" name="Rectangle 23">
              <a:extLst>
                <a:ext uri="{FF2B5EF4-FFF2-40B4-BE49-F238E27FC236}">
                  <a16:creationId xmlns:a16="http://schemas.microsoft.com/office/drawing/2014/main" id="{66BBBAD5-8118-48C2-960E-6137894BD955}"/>
                </a:ext>
              </a:extLst>
            </p:cNvPr>
            <p:cNvSpPr/>
            <p:nvPr/>
          </p:nvSpPr>
          <p:spPr>
            <a:xfrm>
              <a:off x="9010638" y="3136995"/>
              <a:ext cx="2275538" cy="369332"/>
            </a:xfrm>
            <a:prstGeom prst="rect">
              <a:avLst/>
            </a:prstGeom>
          </p:spPr>
          <p:txBody>
            <a:bodyPr vert="horz" wrap="square" lIns="731520" tIns="0" rIns="0" bIns="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34" name="arrow_3" title="Icon of an arrow pointing down at a line">
              <a:extLst>
                <a:ext uri="{FF2B5EF4-FFF2-40B4-BE49-F238E27FC236}">
                  <a16:creationId xmlns:a16="http://schemas.microsoft.com/office/drawing/2014/main" id="{F3C4E7C5-44BF-43EC-A28E-EBD1F4D7E182}"/>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2" name="Group 11" descr="Define Strategy">
            <a:extLst>
              <a:ext uri="{FF2B5EF4-FFF2-40B4-BE49-F238E27FC236}">
                <a16:creationId xmlns:a16="http://schemas.microsoft.com/office/drawing/2014/main" id="{3DD5C51A-748A-494D-8FE5-8F27E0F0F0D0}"/>
              </a:ext>
            </a:extLst>
          </p:cNvPr>
          <p:cNvGrpSpPr/>
          <p:nvPr/>
        </p:nvGrpSpPr>
        <p:grpSpPr>
          <a:xfrm>
            <a:off x="1113858" y="2743200"/>
            <a:ext cx="2318149" cy="1143000"/>
            <a:chOff x="1113858" y="2743200"/>
            <a:chExt cx="2318149" cy="1143000"/>
          </a:xfrm>
        </p:grpSpPr>
        <p:sp>
          <p:nvSpPr>
            <p:cNvPr id="46" name="Rectangle: Rounded Corners 45">
              <a:extLst>
                <a:ext uri="{FF2B5EF4-FFF2-40B4-BE49-F238E27FC236}">
                  <a16:creationId xmlns:a16="http://schemas.microsoft.com/office/drawing/2014/main" id="{C4DC8D3A-E267-4FE8-9C47-0F2707BA2626}"/>
                </a:ext>
                <a:ext uri="{C183D7F6-B498-43B3-948B-1728B52AA6E4}">
                  <adec:decorative xmlns:adec="http://schemas.microsoft.com/office/drawing/2017/decorative" val="0"/>
                </a:ext>
              </a:extLst>
            </p:cNvPr>
            <p:cNvSpPr/>
            <p:nvPr/>
          </p:nvSpPr>
          <p:spPr>
            <a:xfrm>
              <a:off x="1122920" y="2743200"/>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9" name="plan" title="Icon of a circle with an arrow projecting from it between two exes">
              <a:extLst>
                <a:ext uri="{FF2B5EF4-FFF2-40B4-BE49-F238E27FC236}">
                  <a16:creationId xmlns:a16="http://schemas.microsoft.com/office/drawing/2014/main" id="{1F700344-728F-483D-B9E9-3B17A56EAD0D}"/>
                </a:ext>
              </a:extLst>
            </p:cNvPr>
            <p:cNvSpPr>
              <a:spLocks noChangeAspect="1" noEditPoints="1"/>
            </p:cNvSpPr>
            <p:nvPr/>
          </p:nvSpPr>
          <p:spPr bwMode="auto">
            <a:xfrm>
              <a:off x="1328629" y="3150035"/>
              <a:ext cx="328039" cy="329330"/>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7" name="TextBox 46">
              <a:extLst>
                <a:ext uri="{FF2B5EF4-FFF2-40B4-BE49-F238E27FC236}">
                  <a16:creationId xmlns:a16="http://schemas.microsoft.com/office/drawing/2014/main" id="{75CAC6A8-CD7D-493A-A104-909AFD3220C3}"/>
                </a:ext>
              </a:extLst>
            </p:cNvPr>
            <p:cNvSpPr txBox="1"/>
            <p:nvPr/>
          </p:nvSpPr>
          <p:spPr>
            <a:xfrm>
              <a:off x="1113858" y="3110033"/>
              <a:ext cx="2318149" cy="369332"/>
            </a:xfrm>
            <a:prstGeom prst="rect">
              <a:avLst/>
            </a:prstGeom>
            <a:noFill/>
          </p:spPr>
          <p:txBody>
            <a:bodyPr rot="0" spcFirstLastPara="0" vertOverflow="overflow" horzOverflow="overflow" vert="horz" wrap="square" lIns="73152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Strategy </a:t>
              </a:r>
            </a:p>
          </p:txBody>
        </p:sp>
      </p:grpSp>
      <p:sp>
        <p:nvSpPr>
          <p:cNvPr id="50" name="Rectangle: Rounded Corners 49">
            <a:extLst>
              <a:ext uri="{FF2B5EF4-FFF2-40B4-BE49-F238E27FC236}">
                <a16:creationId xmlns:a16="http://schemas.microsoft.com/office/drawing/2014/main" id="{6D40E5FE-5E07-4F03-81D3-0B2AADF3FCDB}"/>
              </a:ext>
              <a:ext uri="{C183D7F6-B498-43B3-948B-1728B52AA6E4}">
                <adec:decorative xmlns:adec="http://schemas.microsoft.com/office/drawing/2017/decorative" val="1"/>
              </a:ext>
            </a:extLst>
          </p:cNvPr>
          <p:cNvSpPr/>
          <p:nvPr/>
        </p:nvSpPr>
        <p:spPr>
          <a:xfrm>
            <a:off x="4801053" y="4207439"/>
            <a:ext cx="5066846" cy="1143000"/>
          </a:xfrm>
          <a:prstGeom prst="roundRect">
            <a:avLst>
              <a:gd name="adj" fmla="val 2546"/>
            </a:avLst>
          </a:prstGeom>
          <a:noFill/>
          <a:ln w="254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nvGrpSpPr>
          <p:cNvPr id="17" name="Group 16" descr="Manage">
            <a:extLst>
              <a:ext uri="{FF2B5EF4-FFF2-40B4-BE49-F238E27FC236}">
                <a16:creationId xmlns:a16="http://schemas.microsoft.com/office/drawing/2014/main" id="{956FC49F-B1E8-482F-9B9C-4A55E61B85CC}"/>
              </a:ext>
            </a:extLst>
          </p:cNvPr>
          <p:cNvGrpSpPr/>
          <p:nvPr/>
        </p:nvGrpSpPr>
        <p:grpSpPr>
          <a:xfrm>
            <a:off x="7376083" y="4365367"/>
            <a:ext cx="2326559" cy="827144"/>
            <a:chOff x="6147968" y="5454930"/>
            <a:chExt cx="2326559" cy="827144"/>
          </a:xfrm>
        </p:grpSpPr>
        <p:sp>
          <p:nvSpPr>
            <p:cNvPr id="52" name="Rectangle: Rounded Corners 51">
              <a:extLst>
                <a:ext uri="{FF2B5EF4-FFF2-40B4-BE49-F238E27FC236}">
                  <a16:creationId xmlns:a16="http://schemas.microsoft.com/office/drawing/2014/main" id="{05AF9F98-D244-49D1-B287-82C38A0F6FF3}"/>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3" name="Trackers_EADF_bidi" title="Icon of a clipboard with a checklist on it">
              <a:extLst>
                <a:ext uri="{FF2B5EF4-FFF2-40B4-BE49-F238E27FC236}">
                  <a16:creationId xmlns:a16="http://schemas.microsoft.com/office/drawing/2014/main" id="{83D09068-5A75-4A5D-AFD6-0013A1FB277B}"/>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3" name="TextBox 52">
              <a:extLst>
                <a:ext uri="{FF2B5EF4-FFF2-40B4-BE49-F238E27FC236}">
                  <a16:creationId xmlns:a16="http://schemas.microsoft.com/office/drawing/2014/main" id="{C3632FBD-91A0-40C2-BD07-4D45C44F0318}"/>
                </a:ext>
              </a:extLst>
            </p:cNvPr>
            <p:cNvSpPr txBox="1"/>
            <p:nvPr/>
          </p:nvSpPr>
          <p:spPr>
            <a:xfrm>
              <a:off x="6147968" y="5695972"/>
              <a:ext cx="2323170" cy="369332"/>
            </a:xfrm>
            <a:prstGeom prst="rect">
              <a:avLst/>
            </a:prstGeom>
            <a:noFill/>
            <a:ln>
              <a:noFill/>
            </a:ln>
          </p:spPr>
          <p:txBody>
            <a:bodyPr rot="0" spcFirstLastPara="0" vertOverflow="overflow" horzOverflow="overflow" vert="horz" wrap="square" lIns="73152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Manage</a:t>
              </a:r>
            </a:p>
          </p:txBody>
        </p:sp>
      </p:grpSp>
      <p:grpSp>
        <p:nvGrpSpPr>
          <p:cNvPr id="21" name="Group 20" descr="Govern">
            <a:extLst>
              <a:ext uri="{FF2B5EF4-FFF2-40B4-BE49-F238E27FC236}">
                <a16:creationId xmlns:a16="http://schemas.microsoft.com/office/drawing/2014/main" id="{5E9EF122-013E-4792-8A9A-7445CC251265}"/>
              </a:ext>
            </a:extLst>
          </p:cNvPr>
          <p:cNvGrpSpPr/>
          <p:nvPr/>
        </p:nvGrpSpPr>
        <p:grpSpPr>
          <a:xfrm>
            <a:off x="4936925" y="4365367"/>
            <a:ext cx="2318149" cy="827144"/>
            <a:chOff x="3708810" y="5454930"/>
            <a:chExt cx="2318149" cy="827144"/>
          </a:xfrm>
        </p:grpSpPr>
        <p:sp>
          <p:nvSpPr>
            <p:cNvPr id="56" name="Rectangle: Rounded Corners 55">
              <a:extLst>
                <a:ext uri="{FF2B5EF4-FFF2-40B4-BE49-F238E27FC236}">
                  <a16:creationId xmlns:a16="http://schemas.microsoft.com/office/drawing/2014/main" id="{A0F52140-DA86-4A55-ADF2-94BAEE26BD5D}"/>
                </a:ext>
              </a:extLst>
            </p:cNvPr>
            <p:cNvSpPr/>
            <p:nvPr/>
          </p:nvSpPr>
          <p:spPr>
            <a:xfrm>
              <a:off x="3735685"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1" name="Org_ECA6" title="Icon of three boxes in a bracket chart">
              <a:extLst>
                <a:ext uri="{FF2B5EF4-FFF2-40B4-BE49-F238E27FC236}">
                  <a16:creationId xmlns:a16="http://schemas.microsoft.com/office/drawing/2014/main" id="{62FFD3A5-1D32-4442-9E8E-254D1767889A}"/>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7" name="TextBox 56">
              <a:extLst>
                <a:ext uri="{FF2B5EF4-FFF2-40B4-BE49-F238E27FC236}">
                  <a16:creationId xmlns:a16="http://schemas.microsoft.com/office/drawing/2014/main" id="{87991DB5-B497-48E4-9727-32FCB8FDD00E}"/>
                </a:ext>
              </a:extLst>
            </p:cNvPr>
            <p:cNvSpPr txBox="1"/>
            <p:nvPr/>
          </p:nvSpPr>
          <p:spPr>
            <a:xfrm>
              <a:off x="3708810" y="5683836"/>
              <a:ext cx="2318149" cy="369332"/>
            </a:xfrm>
            <a:prstGeom prst="rect">
              <a:avLst/>
            </a:prstGeom>
            <a:noFill/>
          </p:spPr>
          <p:txBody>
            <a:bodyPr rot="0" spcFirstLastPara="0" vertOverflow="overflow" horzOverflow="overflow" vert="horz" wrap="square" lIns="73152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Govern</a:t>
              </a:r>
            </a:p>
          </p:txBody>
        </p:sp>
      </p:grpSp>
      <p:cxnSp>
        <p:nvCxnSpPr>
          <p:cNvPr id="3" name="Straight Arrow Connector 2">
            <a:extLst>
              <a:ext uri="{FF2B5EF4-FFF2-40B4-BE49-F238E27FC236}">
                <a16:creationId xmlns:a16="http://schemas.microsoft.com/office/drawing/2014/main" id="{C003566E-3E6E-42B6-BD3B-30356E135018}"/>
              </a:ext>
              <a:ext uri="{C183D7F6-B498-43B3-948B-1728B52AA6E4}">
                <adec:decorative xmlns:adec="http://schemas.microsoft.com/office/drawing/2017/decorative" val="1"/>
              </a:ext>
            </a:extLst>
          </p:cNvPr>
          <p:cNvCxnSpPr>
            <a:stCxn id="50" idx="3"/>
          </p:cNvCxnSpPr>
          <p:nvPr/>
        </p:nvCxnSpPr>
        <p:spPr>
          <a:xfrm flipV="1">
            <a:off x="9867899" y="4772025"/>
            <a:ext cx="1304926" cy="6914"/>
          </a:xfrm>
          <a:prstGeom prst="straightConnector1">
            <a:avLst/>
          </a:prstGeom>
          <a:solidFill>
            <a:schemeClr val="bg1"/>
          </a:solidFill>
          <a:ln w="25400">
            <a:solidFill>
              <a:schemeClr val="tx2"/>
            </a:solidFill>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6" name="Straight Arrow Connector 5">
            <a:extLst>
              <a:ext uri="{FF2B5EF4-FFF2-40B4-BE49-F238E27FC236}">
                <a16:creationId xmlns:a16="http://schemas.microsoft.com/office/drawing/2014/main" id="{5A6E7C6E-351F-42A3-8807-C10F20352A8B}"/>
              </a:ext>
              <a:ext uri="{C183D7F6-B498-43B3-948B-1728B52AA6E4}">
                <adec:decorative xmlns:adec="http://schemas.microsoft.com/office/drawing/2017/decorative" val="1"/>
              </a:ext>
            </a:extLst>
          </p:cNvPr>
          <p:cNvCxnSpPr>
            <a:stCxn id="50" idx="1"/>
          </p:cNvCxnSpPr>
          <p:nvPr/>
        </p:nvCxnSpPr>
        <p:spPr>
          <a:xfrm flipH="1">
            <a:off x="3673928" y="4778939"/>
            <a:ext cx="1127125" cy="12136"/>
          </a:xfrm>
          <a:prstGeom prst="straightConnector1">
            <a:avLst/>
          </a:prstGeom>
          <a:solidFill>
            <a:schemeClr val="bg1"/>
          </a:solidFill>
          <a:ln w="25400">
            <a:solidFill>
              <a:schemeClr val="tx2"/>
            </a:solidFill>
            <a:tailEnd type="arrow"/>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1359849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42" presetClass="path" presetSubtype="0" decel="100000" fill="hold" nodeType="withEffect">
                                  <p:stCondLst>
                                    <p:cond delay="0"/>
                                  </p:stCondLst>
                                  <p:childTnLst>
                                    <p:animMotion origin="layout" path="M 1.66667E-6 0.01991 L 1.66667E-6 -3.33333E-6 " pathEditMode="relative" rAng="0" ptsTypes="AA">
                                      <p:cBhvr>
                                        <p:cTn id="9" dur="600" fill="hold"/>
                                        <p:tgtEl>
                                          <p:spTgt spid="12"/>
                                        </p:tgtEl>
                                        <p:attrNameLst>
                                          <p:attrName>ppt_x</p:attrName>
                                          <p:attrName>ppt_y</p:attrName>
                                        </p:attrNameLst>
                                      </p:cBhvr>
                                      <p:rCtr x="0" y="-995"/>
                                    </p:animMotion>
                                  </p:childTnLst>
                                </p:cTn>
                              </p:par>
                              <p:par>
                                <p:cTn id="10" presetID="10" presetClass="entr" presetSubtype="0" fill="hold" nodeType="withEffect">
                                  <p:stCondLst>
                                    <p:cond delay="25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nodeType="withEffect">
                                  <p:stCondLst>
                                    <p:cond delay="250"/>
                                  </p:stCondLst>
                                  <p:childTnLst>
                                    <p:animMotion origin="layout" path="M 2.08333E-7 0.01991 L 2.08333E-7 -3.33333E-6 " pathEditMode="relative" rAng="0" ptsTypes="AA">
                                      <p:cBhvr>
                                        <p:cTn id="14" dur="600" fill="hold"/>
                                        <p:tgtEl>
                                          <p:spTgt spid="11"/>
                                        </p:tgtEl>
                                        <p:attrNameLst>
                                          <p:attrName>ppt_x</p:attrName>
                                          <p:attrName>ppt_y</p:attrName>
                                        </p:attrNameLst>
                                      </p:cBhvr>
                                      <p:rCtr x="0" y="-995"/>
                                    </p:animMotion>
                                  </p:childTnLst>
                                </p:cTn>
                              </p:par>
                              <p:par>
                                <p:cTn id="15" presetID="10" presetClass="entr" presetSubtype="0" fill="hold" nodeType="withEffect">
                                  <p:stCondLst>
                                    <p:cond delay="50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par>
                                <p:cTn id="18" presetID="42" presetClass="path" presetSubtype="0" decel="100000" fill="hold" nodeType="withEffect">
                                  <p:stCondLst>
                                    <p:cond delay="500"/>
                                  </p:stCondLst>
                                  <p:childTnLst>
                                    <p:animMotion origin="layout" path="M -1.04167E-6 0.01991 L -1.04167E-6 7.40741E-7 " pathEditMode="relative" rAng="0" ptsTypes="AA">
                                      <p:cBhvr>
                                        <p:cTn id="19" dur="600" fill="hold"/>
                                        <p:tgtEl>
                                          <p:spTgt spid="21"/>
                                        </p:tgtEl>
                                        <p:attrNameLst>
                                          <p:attrName>ppt_x</p:attrName>
                                          <p:attrName>ppt_y</p:attrName>
                                        </p:attrNameLst>
                                      </p:cBhvr>
                                      <p:rCtr x="0" y="-995"/>
                                    </p:animMotion>
                                  </p:childTnLst>
                                </p:cTn>
                              </p:par>
                              <p:par>
                                <p:cTn id="20" presetID="10" presetClass="entr" presetSubtype="0" fill="hold" nodeType="withEffect">
                                  <p:stCondLst>
                                    <p:cond delay="75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42" presetClass="path" presetSubtype="0" decel="100000" fill="hold" nodeType="withEffect">
                                  <p:stCondLst>
                                    <p:cond delay="750"/>
                                  </p:stCondLst>
                                  <p:childTnLst>
                                    <p:animMotion origin="layout" path="M 2.08333E-7 0.01991 L 2.08333E-7 -3.33333E-6 " pathEditMode="relative" rAng="0" ptsTypes="AA">
                                      <p:cBhvr>
                                        <p:cTn id="24" dur="600" fill="hold"/>
                                        <p:tgtEl>
                                          <p:spTgt spid="7"/>
                                        </p:tgtEl>
                                        <p:attrNameLst>
                                          <p:attrName>ppt_x</p:attrName>
                                          <p:attrName>ppt_y</p:attrName>
                                        </p:attrNameLst>
                                      </p:cBhvr>
                                      <p:rCtr x="0" y="-995"/>
                                    </p:animMotion>
                                  </p:childTnLst>
                                </p:cTn>
                              </p:par>
                              <p:par>
                                <p:cTn id="25" presetID="10" presetClass="entr" presetSubtype="0" fill="hold" nodeType="withEffect">
                                  <p:stCondLst>
                                    <p:cond delay="100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par>
                                <p:cTn id="28" presetID="42" presetClass="path" presetSubtype="0" decel="100000" fill="hold" nodeType="withEffect">
                                  <p:stCondLst>
                                    <p:cond delay="1000"/>
                                  </p:stCondLst>
                                  <p:childTnLst>
                                    <p:animMotion origin="layout" path="M 2.08333E-7 0.01991 L 2.08333E-7 -3.33333E-6 " pathEditMode="relative" rAng="0" ptsTypes="AA">
                                      <p:cBhvr>
                                        <p:cTn id="29" dur="600" fill="hold"/>
                                        <p:tgtEl>
                                          <p:spTgt spid="9"/>
                                        </p:tgtEl>
                                        <p:attrNameLst>
                                          <p:attrName>ppt_x</p:attrName>
                                          <p:attrName>ppt_y</p:attrName>
                                        </p:attrNameLst>
                                      </p:cBhvr>
                                      <p:rCtr x="0" y="-995"/>
                                    </p:animMotion>
                                  </p:childTnLst>
                                </p:cTn>
                              </p:par>
                              <p:par>
                                <p:cTn id="30" presetID="10" presetClass="entr" presetSubtype="0" fill="hold" nodeType="withEffect">
                                  <p:stCondLst>
                                    <p:cond delay="125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par>
                                <p:cTn id="33" presetID="42" presetClass="path" presetSubtype="0" decel="100000" fill="hold" nodeType="withEffect">
                                  <p:stCondLst>
                                    <p:cond delay="1250"/>
                                  </p:stCondLst>
                                  <p:childTnLst>
                                    <p:animMotion origin="layout" path="M -3.54167E-6 0.01991 L -3.54167E-6 7.40741E-7 " pathEditMode="relative" rAng="0" ptsTypes="AA">
                                      <p:cBhvr>
                                        <p:cTn id="34" dur="600" fill="hold"/>
                                        <p:tgtEl>
                                          <p:spTgt spid="17"/>
                                        </p:tgtEl>
                                        <p:attrNameLst>
                                          <p:attrName>ppt_x</p:attrName>
                                          <p:attrName>ppt_y</p:attrName>
                                        </p:attrNameLst>
                                      </p:cBhvr>
                                      <p:rCtr x="0" y="-995"/>
                                    </p:animMotion>
                                  </p:childTnLst>
                                </p:cTn>
                              </p:par>
                              <p:par>
                                <p:cTn id="35" presetID="10" presetClass="entr" presetSubtype="0" fill="hold" grpId="0" nodeType="withEffect">
                                  <p:stCondLst>
                                    <p:cond delay="175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par>
                                <p:cTn id="38" presetID="10" presetClass="entr" presetSubtype="0" fill="hold" grpId="0" nodeType="withEffect">
                                  <p:stCondLst>
                                    <p:cond delay="1750"/>
                                  </p:stCondLst>
                                  <p:childTnLst>
                                    <p:set>
                                      <p:cBhvr>
                                        <p:cTn id="39" dur="1" fill="hold">
                                          <p:stCondLst>
                                            <p:cond delay="0"/>
                                          </p:stCondLst>
                                        </p:cTn>
                                        <p:tgtEl>
                                          <p:spTgt spid="36"/>
                                        </p:tgtEl>
                                        <p:attrNameLst>
                                          <p:attrName>style.visibility</p:attrName>
                                        </p:attrNameLst>
                                      </p:cBhvr>
                                      <p:to>
                                        <p:strVal val="visible"/>
                                      </p:to>
                                    </p:set>
                                    <p:animEffect transition="in" filter="fade">
                                      <p:cBhvr>
                                        <p:cTn id="40" dur="500"/>
                                        <p:tgtEl>
                                          <p:spTgt spid="36"/>
                                        </p:tgtEl>
                                      </p:cBhvr>
                                    </p:animEffect>
                                  </p:childTnLst>
                                </p:cTn>
                              </p:par>
                              <p:par>
                                <p:cTn id="41" presetID="22" presetClass="entr" presetSubtype="8" fill="hold" nodeType="withEffect">
                                  <p:stCondLst>
                                    <p:cond delay="2000"/>
                                  </p:stCondLst>
                                  <p:childTnLst>
                                    <p:set>
                                      <p:cBhvr>
                                        <p:cTn id="42" dur="1" fill="hold">
                                          <p:stCondLst>
                                            <p:cond delay="0"/>
                                          </p:stCondLst>
                                        </p:cTn>
                                        <p:tgtEl>
                                          <p:spTgt spid="3"/>
                                        </p:tgtEl>
                                        <p:attrNameLst>
                                          <p:attrName>style.visibility</p:attrName>
                                        </p:attrNameLst>
                                      </p:cBhvr>
                                      <p:to>
                                        <p:strVal val="visible"/>
                                      </p:to>
                                    </p:set>
                                    <p:animEffect transition="in" filter="wipe(left)">
                                      <p:cBhvr>
                                        <p:cTn id="43" dur="500"/>
                                        <p:tgtEl>
                                          <p:spTgt spid="3"/>
                                        </p:tgtEl>
                                      </p:cBhvr>
                                    </p:animEffect>
                                  </p:childTnLst>
                                </p:cTn>
                              </p:par>
                              <p:par>
                                <p:cTn id="44" presetID="22" presetClass="entr" presetSubtype="2" fill="hold" nodeType="withEffect">
                                  <p:stCondLst>
                                    <p:cond delay="2000"/>
                                  </p:stCondLst>
                                  <p:childTnLst>
                                    <p:set>
                                      <p:cBhvr>
                                        <p:cTn id="45" dur="1" fill="hold">
                                          <p:stCondLst>
                                            <p:cond delay="0"/>
                                          </p:stCondLst>
                                        </p:cTn>
                                        <p:tgtEl>
                                          <p:spTgt spid="6"/>
                                        </p:tgtEl>
                                        <p:attrNameLst>
                                          <p:attrName>style.visibility</p:attrName>
                                        </p:attrNameLst>
                                      </p:cBhvr>
                                      <p:to>
                                        <p:strVal val="visible"/>
                                      </p:to>
                                    </p:set>
                                    <p:animEffect transition="in" filter="wipe(right)">
                                      <p:cBhvr>
                                        <p:cTn id="4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5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505671C3-E3C0-4A2D-B4A9-3F28CAAA59E3}"/>
              </a:ext>
            </a:extLst>
          </p:cNvPr>
          <p:cNvSpPr/>
          <p:nvPr/>
        </p:nvSpPr>
        <p:spPr>
          <a:xfrm>
            <a:off x="59246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Motivations</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Executive mandate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DC Exit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Merger and acquisitions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Cost savings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Optimization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Agility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Tech capabilities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Market demands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Geo expansion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Migration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Innovation</a:t>
            </a:r>
          </a:p>
        </p:txBody>
      </p:sp>
      <p:sp>
        <p:nvSpPr>
          <p:cNvPr id="2" name="Title 1">
            <a:extLst>
              <a:ext uri="{FF2B5EF4-FFF2-40B4-BE49-F238E27FC236}">
                <a16:creationId xmlns:a16="http://schemas.microsoft.com/office/drawing/2014/main" id="{BA87EC36-47C7-42DE-8E9E-CBA2B33C60DB}"/>
              </a:ext>
            </a:extLst>
          </p:cNvPr>
          <p:cNvSpPr>
            <a:spLocks noGrp="1"/>
          </p:cNvSpPr>
          <p:nvPr>
            <p:ph type="title"/>
          </p:nvPr>
        </p:nvSpPr>
        <p:spPr/>
        <p:txBody>
          <a:bodyPr/>
          <a:lstStyle/>
          <a:p>
            <a:r>
              <a:rPr lang="en-US"/>
              <a:t>Define strategy</a:t>
            </a:r>
          </a:p>
        </p:txBody>
      </p:sp>
      <p:sp>
        <p:nvSpPr>
          <p:cNvPr id="12" name="Freeform: Shape 11">
            <a:extLst>
              <a:ext uri="{FF2B5EF4-FFF2-40B4-BE49-F238E27FC236}">
                <a16:creationId xmlns:a16="http://schemas.microsoft.com/office/drawing/2014/main" id="{F99C9DC6-A8EA-4E13-B6EF-702D426F8BF1}"/>
              </a:ext>
            </a:extLst>
          </p:cNvPr>
          <p:cNvSpPr/>
          <p:nvPr/>
        </p:nvSpPr>
        <p:spPr>
          <a:xfrm>
            <a:off x="347433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Business outcomes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Fiscal: </a:t>
            </a:r>
            <a:r>
              <a:rPr kumimoji="0" lang="en-US" sz="1400" b="0" i="0" u="none" strike="noStrike" kern="1200" cap="none" spc="0" normalizeH="0" baseline="0" noProof="0">
                <a:ln>
                  <a:noFill/>
                </a:ln>
                <a:solidFill>
                  <a:srgbClr val="FFFFFF"/>
                </a:solidFill>
                <a:effectLst/>
                <a:uLnTx/>
                <a:uFillTx/>
                <a:latin typeface="Segoe UI"/>
                <a:ea typeface="+mn-ea"/>
                <a:cs typeface="+mn-cs"/>
              </a:rPr>
              <a:t>revenue, cost, profit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Agility: </a:t>
            </a:r>
            <a:r>
              <a:rPr kumimoji="0" lang="en-US" sz="1400" b="0" i="0" u="none" strike="noStrike" kern="1200" cap="none" spc="0" normalizeH="0" baseline="0" noProof="0">
                <a:ln>
                  <a:noFill/>
                </a:ln>
                <a:solidFill>
                  <a:srgbClr val="FFFFFF"/>
                </a:solidFill>
                <a:effectLst/>
                <a:uLnTx/>
                <a:uFillTx/>
                <a:latin typeface="Segoe UI"/>
                <a:ea typeface="+mn-ea"/>
                <a:cs typeface="+mn-cs"/>
              </a:rPr>
              <a:t>timer to market, provisioning,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Reach: </a:t>
            </a:r>
            <a:r>
              <a:rPr kumimoji="0" lang="en-US" sz="1400" b="0" i="0" u="none" strike="noStrike" kern="1200" cap="none" spc="0" normalizeH="0" baseline="0" noProof="0">
                <a:ln>
                  <a:noFill/>
                </a:ln>
                <a:solidFill>
                  <a:srgbClr val="FFFFFF"/>
                </a:solidFill>
                <a:effectLst/>
                <a:uLnTx/>
                <a:uFillTx/>
                <a:latin typeface="Segoe UI"/>
                <a:ea typeface="+mn-ea"/>
                <a:cs typeface="+mn-cs"/>
              </a:rPr>
              <a:t>global access, sovereignty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Customer engagement: </a:t>
            </a:r>
            <a:r>
              <a:rPr kumimoji="0" lang="en-US" sz="1400" b="0" i="0" u="none" strike="noStrike" kern="1200" cap="none" spc="0" normalizeH="0" baseline="0" noProof="0">
                <a:ln>
                  <a:noFill/>
                </a:ln>
                <a:solidFill>
                  <a:srgbClr val="FFFFFF"/>
                </a:solidFill>
                <a:effectLst/>
                <a:uLnTx/>
                <a:uFillTx/>
                <a:latin typeface="Segoe UI"/>
                <a:ea typeface="+mn-ea"/>
                <a:cs typeface="+mn-cs"/>
              </a:rPr>
              <a:t>cycle time, from request</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to release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Performance: </a:t>
            </a:r>
            <a:r>
              <a:rPr kumimoji="0" lang="en-US" sz="1400" b="0" i="0" u="none" strike="noStrike" kern="1200" cap="none" spc="0" normalizeH="0" baseline="0" noProof="0">
                <a:ln>
                  <a:noFill/>
                </a:ln>
                <a:solidFill>
                  <a:srgbClr val="FFFFFF"/>
                </a:solidFill>
                <a:effectLst/>
                <a:uLnTx/>
                <a:uFillTx/>
                <a:latin typeface="Segoe UI"/>
                <a:ea typeface="+mn-ea"/>
                <a:cs typeface="+mn-cs"/>
              </a:rPr>
              <a:t>SLAs, Downtime, operations, reliability</a:t>
            </a:r>
          </a:p>
        </p:txBody>
      </p:sp>
      <p:sp>
        <p:nvSpPr>
          <p:cNvPr id="14" name="Freeform: Shape 13">
            <a:extLst>
              <a:ext uri="{FF2B5EF4-FFF2-40B4-BE49-F238E27FC236}">
                <a16:creationId xmlns:a16="http://schemas.microsoft.com/office/drawing/2014/main" id="{6AD5E15A-B0C6-4B4C-BE47-C54D7BFD9DD8}"/>
              </a:ext>
            </a:extLst>
          </p:cNvPr>
          <p:cNvSpPr/>
          <p:nvPr/>
        </p:nvSpPr>
        <p:spPr>
          <a:xfrm>
            <a:off x="6356208"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Business justification</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Business case: </a:t>
            </a:r>
            <a:r>
              <a:rPr kumimoji="0" lang="en-US" sz="1400" b="0" i="0" u="none" strike="noStrike" kern="1200" cap="none" spc="0" normalizeH="0" baseline="0" noProof="0">
                <a:ln>
                  <a:noFill/>
                </a:ln>
                <a:solidFill>
                  <a:srgbClr val="FFFFFF"/>
                </a:solidFill>
                <a:effectLst/>
                <a:uLnTx/>
                <a:uFillTx/>
                <a:latin typeface="Segoe UI"/>
                <a:ea typeface="+mn-ea"/>
                <a:cs typeface="+mn-cs"/>
              </a:rPr>
              <a:t>the cloud </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is not always cheaper, mirroring is not cloud, servers drive cost analysis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Financial model: </a:t>
            </a:r>
            <a:r>
              <a:rPr kumimoji="0" lang="en-US" sz="1400" b="0" i="0" u="none" strike="noStrike" kern="1200" cap="none" spc="0" normalizeH="0" baseline="0" noProof="0">
                <a:ln>
                  <a:noFill/>
                </a:ln>
                <a:solidFill>
                  <a:srgbClr val="FFFFFF"/>
                </a:solidFill>
                <a:effectLst/>
                <a:uLnTx/>
                <a:uFillTx/>
                <a:latin typeface="Segoe UI"/>
                <a:ea typeface="+mn-ea"/>
                <a:cs typeface="+mn-cs"/>
              </a:rPr>
              <a:t>Capex/</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err="1">
                <a:ln>
                  <a:noFill/>
                </a:ln>
                <a:solidFill>
                  <a:srgbClr val="FFFFFF"/>
                </a:solidFill>
                <a:effectLst/>
                <a:uLnTx/>
                <a:uFillTx/>
                <a:latin typeface="Segoe UI"/>
                <a:ea typeface="+mn-ea"/>
                <a:cs typeface="+mn-cs"/>
              </a:rPr>
              <a:t>Opex</a:t>
            </a:r>
            <a:r>
              <a:rPr kumimoji="0" lang="en-US" sz="1400" b="0" i="0" u="none" strike="noStrike" kern="1200" cap="none" spc="0" normalizeH="0" baseline="0" noProof="0">
                <a:ln>
                  <a:noFill/>
                </a:ln>
                <a:solidFill>
                  <a:srgbClr val="FFFFFF"/>
                </a:solidFill>
                <a:effectLst/>
                <a:uLnTx/>
                <a:uFillTx/>
                <a:latin typeface="Segoe UI"/>
                <a:ea typeface="+mn-ea"/>
                <a:cs typeface="+mn-cs"/>
              </a:rPr>
              <a:t>, ROI, gain, cost avoidance/reduction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Cloud accounting: </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cost center, procurement, profit center, revenue generating, chargeback</a:t>
            </a:r>
          </a:p>
        </p:txBody>
      </p:sp>
      <p:sp>
        <p:nvSpPr>
          <p:cNvPr id="16" name="Freeform: Shape 15">
            <a:extLst>
              <a:ext uri="{FF2B5EF4-FFF2-40B4-BE49-F238E27FC236}">
                <a16:creationId xmlns:a16="http://schemas.microsoft.com/office/drawing/2014/main" id="{568F034A-94E4-49C1-BE42-445EF51C5797}"/>
              </a:ext>
            </a:extLst>
          </p:cNvPr>
          <p:cNvSpPr/>
          <p:nvPr/>
        </p:nvSpPr>
        <p:spPr>
          <a:xfrm>
            <a:off x="9238079"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First project</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Business criteria: </a:t>
            </a:r>
            <a:r>
              <a:rPr kumimoji="0" lang="en-US" sz="1400" b="0" i="0" u="none" strike="noStrike" kern="1200" cap="none" spc="0" normalizeH="0" baseline="0" noProof="0">
                <a:ln>
                  <a:noFill/>
                </a:ln>
                <a:solidFill>
                  <a:srgbClr val="FFFFFF"/>
                </a:solidFill>
                <a:effectLst/>
                <a:uLnTx/>
                <a:uFillTx/>
                <a:latin typeface="Segoe UI"/>
                <a:ea typeface="+mn-ea"/>
                <a:cs typeface="+mn-cs"/>
              </a:rPr>
              <a:t>workload supported by a BDM</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Technical criteria: </a:t>
            </a:r>
            <a:r>
              <a:rPr kumimoji="0" lang="en-US" sz="1400" b="0" i="0" u="none" strike="noStrike" kern="1200" cap="none" spc="0" normalizeH="0" baseline="0" noProof="0">
                <a:ln>
                  <a:noFill/>
                </a:ln>
                <a:solidFill>
                  <a:srgbClr val="FFFFFF"/>
                </a:solidFill>
                <a:effectLst/>
                <a:uLnTx/>
                <a:uFillTx/>
                <a:latin typeface="Segoe UI"/>
                <a:ea typeface="+mn-ea"/>
                <a:cs typeface="+mn-cs"/>
              </a:rPr>
              <a:t>minimum dependencies and test path, no governance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Qualitative analysis: </a:t>
            </a:r>
            <a:r>
              <a:rPr kumimoji="0" lang="en-US" sz="1400" b="0" i="0" u="none" strike="noStrike" kern="1200" cap="none" spc="0" normalizeH="0" baseline="0" noProof="0">
                <a:ln>
                  <a:noFill/>
                </a:ln>
                <a:solidFill>
                  <a:srgbClr val="FFFFFF"/>
                </a:solidFill>
                <a:effectLst/>
                <a:uLnTx/>
                <a:uFillTx/>
                <a:latin typeface="Segoe UI"/>
                <a:ea typeface="+mn-ea"/>
                <a:cs typeface="+mn-cs"/>
              </a:rPr>
              <a:t>Current Team analysis</a:t>
            </a:r>
          </a:p>
        </p:txBody>
      </p:sp>
      <p:sp>
        <p:nvSpPr>
          <p:cNvPr id="3" name="Rectangle 2">
            <a:extLst>
              <a:ext uri="{FF2B5EF4-FFF2-40B4-BE49-F238E27FC236}">
                <a16:creationId xmlns:a16="http://schemas.microsoft.com/office/drawing/2014/main" id="{F8266CB7-6728-47A8-8AE3-5217C57835D7}"/>
              </a:ext>
            </a:extLst>
          </p:cNvPr>
          <p:cNvSpPr/>
          <p:nvPr/>
        </p:nvSpPr>
        <p:spPr>
          <a:xfrm>
            <a:off x="588263" y="1312500"/>
            <a:ext cx="6831432" cy="907171"/>
          </a:xfrm>
          <a:prstGeom prst="rect">
            <a:avLst/>
          </a:prstGeom>
        </p:spPr>
        <p:txBody>
          <a:bodyPr wrap="square" lIns="0">
            <a:spAutoFit/>
          </a:bodyPr>
          <a:lstStyle/>
          <a:p>
            <a:pPr lvl="0">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Documenting the cloud strategy will help </a:t>
            </a:r>
            <a:r>
              <a:rPr lang="en-US">
                <a:solidFill>
                  <a:srgbClr val="000000"/>
                </a:solidFill>
                <a:latin typeface="Segoe UI" panose="020B0502040204020203" pitchFamily="34" charset="0"/>
              </a:rPr>
              <a:t>business stakeholders </a:t>
            </a: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and technicians </a:t>
            </a:r>
            <a:r>
              <a:rPr lang="en-US">
                <a:solidFill>
                  <a:srgbClr val="000000"/>
                </a:solidFill>
                <a:latin typeface="Segoe UI" panose="020B0502040204020203" pitchFamily="34" charset="0"/>
              </a:rPr>
              <a:t>understand </a:t>
            </a: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the benefits the organization is pursuing by adopting the cloud. </a:t>
            </a: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27" name="Rectangle: Rounded Corners 26">
            <a:extLst>
              <a:ext uri="{FF2B5EF4-FFF2-40B4-BE49-F238E27FC236}">
                <a16:creationId xmlns:a16="http://schemas.microsoft.com/office/drawing/2014/main" id="{B3429417-054D-4C0D-9F7E-D6F374EA2000}"/>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8" name="Group 27" descr="Ready">
            <a:extLst>
              <a:ext uri="{FF2B5EF4-FFF2-40B4-BE49-F238E27FC236}">
                <a16:creationId xmlns:a16="http://schemas.microsoft.com/office/drawing/2014/main" id="{3C0EA319-3876-4A0C-8C67-DAFDD1A64086}"/>
              </a:ext>
            </a:extLst>
          </p:cNvPr>
          <p:cNvGrpSpPr/>
          <p:nvPr/>
        </p:nvGrpSpPr>
        <p:grpSpPr>
          <a:xfrm>
            <a:off x="9310370" y="395708"/>
            <a:ext cx="1228859" cy="437524"/>
            <a:chOff x="6345065" y="2909875"/>
            <a:chExt cx="2323170" cy="827144"/>
          </a:xfrm>
        </p:grpSpPr>
        <p:sp>
          <p:nvSpPr>
            <p:cNvPr id="29" name="Rectangle: Rounded Corners 28">
              <a:extLst>
                <a:ext uri="{FF2B5EF4-FFF2-40B4-BE49-F238E27FC236}">
                  <a16:creationId xmlns:a16="http://schemas.microsoft.com/office/drawing/2014/main" id="{575BCE76-9A59-4B8B-B398-F7C46F5E3EBD}"/>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3" name="TextBox 32">
              <a:extLst>
                <a:ext uri="{FF2B5EF4-FFF2-40B4-BE49-F238E27FC236}">
                  <a16:creationId xmlns:a16="http://schemas.microsoft.com/office/drawing/2014/main" id="{AD25E879-5E79-4602-904D-C41FB16B7498}"/>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34" name="check 3" title="Icon of a checkmark with a circle around it">
              <a:extLst>
                <a:ext uri="{FF2B5EF4-FFF2-40B4-BE49-F238E27FC236}">
                  <a16:creationId xmlns:a16="http://schemas.microsoft.com/office/drawing/2014/main" id="{05F102C9-278B-4A35-89C8-7E2D1E2A1A0A}"/>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5" name="Group 34" descr="Plan">
            <a:extLst>
              <a:ext uri="{FF2B5EF4-FFF2-40B4-BE49-F238E27FC236}">
                <a16:creationId xmlns:a16="http://schemas.microsoft.com/office/drawing/2014/main" id="{F72551D5-4358-4A9E-8BB7-46382F475550}"/>
              </a:ext>
            </a:extLst>
          </p:cNvPr>
          <p:cNvGrpSpPr/>
          <p:nvPr/>
        </p:nvGrpSpPr>
        <p:grpSpPr>
          <a:xfrm>
            <a:off x="8011157" y="395708"/>
            <a:ext cx="1226203" cy="437524"/>
            <a:chOff x="3716688" y="2901128"/>
            <a:chExt cx="2318149" cy="827144"/>
          </a:xfrm>
        </p:grpSpPr>
        <p:sp>
          <p:nvSpPr>
            <p:cNvPr id="36" name="Rectangle: Rounded Corners 35">
              <a:extLst>
                <a:ext uri="{FF2B5EF4-FFF2-40B4-BE49-F238E27FC236}">
                  <a16:creationId xmlns:a16="http://schemas.microsoft.com/office/drawing/2014/main" id="{5D4BF118-37A7-454F-9549-49A01F76D58D}"/>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7" name="TextBox 36">
              <a:extLst>
                <a:ext uri="{FF2B5EF4-FFF2-40B4-BE49-F238E27FC236}">
                  <a16:creationId xmlns:a16="http://schemas.microsoft.com/office/drawing/2014/main" id="{50706349-1CF2-4BE9-A3D9-85AABA23B020}"/>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8" name="BulletedList_E8FD" title="Icon of a bulleted list">
              <a:extLst>
                <a:ext uri="{FF2B5EF4-FFF2-40B4-BE49-F238E27FC236}">
                  <a16:creationId xmlns:a16="http://schemas.microsoft.com/office/drawing/2014/main" id="{5787F845-CF3D-4830-BBC1-C2CC5FD2564F}"/>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9" name="Group 38" descr="Adpot">
            <a:extLst>
              <a:ext uri="{FF2B5EF4-FFF2-40B4-BE49-F238E27FC236}">
                <a16:creationId xmlns:a16="http://schemas.microsoft.com/office/drawing/2014/main" id="{E6B8F3F0-2AE0-4812-B786-E6F80443138A}"/>
              </a:ext>
            </a:extLst>
          </p:cNvPr>
          <p:cNvGrpSpPr/>
          <p:nvPr/>
        </p:nvGrpSpPr>
        <p:grpSpPr>
          <a:xfrm>
            <a:off x="10622288" y="395708"/>
            <a:ext cx="1206105" cy="437524"/>
            <a:chOff x="9006021" y="2909875"/>
            <a:chExt cx="2280155" cy="827144"/>
          </a:xfrm>
        </p:grpSpPr>
        <p:sp>
          <p:nvSpPr>
            <p:cNvPr id="40" name="Rectangle: Rounded Corners 39">
              <a:extLst>
                <a:ext uri="{FF2B5EF4-FFF2-40B4-BE49-F238E27FC236}">
                  <a16:creationId xmlns:a16="http://schemas.microsoft.com/office/drawing/2014/main" id="{D9261EA2-1F1C-426E-B76F-E2264A97B5FF}"/>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1" name="Rectangle 40">
              <a:extLst>
                <a:ext uri="{FF2B5EF4-FFF2-40B4-BE49-F238E27FC236}">
                  <a16:creationId xmlns:a16="http://schemas.microsoft.com/office/drawing/2014/main" id="{D57F3D59-DEF6-4588-BBCC-05D113445627}"/>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42" name="arrow_3" title="Icon of an arrow pointing down at a line">
              <a:extLst>
                <a:ext uri="{FF2B5EF4-FFF2-40B4-BE49-F238E27FC236}">
                  <a16:creationId xmlns:a16="http://schemas.microsoft.com/office/drawing/2014/main" id="{0C66B6DB-19E7-4BD2-90E2-8E4B8B23504C}"/>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43" name="Group 42" descr="Define Strategy">
            <a:extLst>
              <a:ext uri="{FF2B5EF4-FFF2-40B4-BE49-F238E27FC236}">
                <a16:creationId xmlns:a16="http://schemas.microsoft.com/office/drawing/2014/main" id="{A4AD35A5-EF15-4293-881F-76F2145D1BA1}"/>
              </a:ext>
            </a:extLst>
          </p:cNvPr>
          <p:cNvGrpSpPr/>
          <p:nvPr/>
        </p:nvGrpSpPr>
        <p:grpSpPr>
          <a:xfrm>
            <a:off x="6629115" y="312170"/>
            <a:ext cx="1226203" cy="604598"/>
            <a:chOff x="1103923" y="2743198"/>
            <a:chExt cx="2318149" cy="1143000"/>
          </a:xfrm>
        </p:grpSpPr>
        <p:sp>
          <p:nvSpPr>
            <p:cNvPr id="44" name="Rectangle: Rounded Corners 43">
              <a:extLst>
                <a:ext uri="{FF2B5EF4-FFF2-40B4-BE49-F238E27FC236}">
                  <a16:creationId xmlns:a16="http://schemas.microsoft.com/office/drawing/2014/main" id="{B2D92E00-5EBE-4532-99AC-6A5E38A3A075}"/>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5" name="plan" title="Icon of a circle with an arrow projecting from it between two exes">
              <a:extLst>
                <a:ext uri="{FF2B5EF4-FFF2-40B4-BE49-F238E27FC236}">
                  <a16:creationId xmlns:a16="http://schemas.microsoft.com/office/drawing/2014/main" id="{8F59E554-D8C3-480D-B83D-526EAE9FD59E}"/>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6" name="TextBox 45">
              <a:extLst>
                <a:ext uri="{FF2B5EF4-FFF2-40B4-BE49-F238E27FC236}">
                  <a16:creationId xmlns:a16="http://schemas.microsoft.com/office/drawing/2014/main" id="{C38D8300-1CED-40B9-89DD-EB007864F15C}"/>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7" name="Rectangle: Rounded Corners 46">
            <a:extLst>
              <a:ext uri="{FF2B5EF4-FFF2-40B4-BE49-F238E27FC236}">
                <a16:creationId xmlns:a16="http://schemas.microsoft.com/office/drawing/2014/main" id="{30E5EF44-E1A2-481C-9822-8EF6D3C78711}"/>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8" name="Group 47" descr="Manage">
            <a:extLst>
              <a:ext uri="{FF2B5EF4-FFF2-40B4-BE49-F238E27FC236}">
                <a16:creationId xmlns:a16="http://schemas.microsoft.com/office/drawing/2014/main" id="{07F3D1EE-EE34-4CCE-88FD-8C3A11051C7F}"/>
              </a:ext>
            </a:extLst>
          </p:cNvPr>
          <p:cNvGrpSpPr/>
          <p:nvPr/>
        </p:nvGrpSpPr>
        <p:grpSpPr>
          <a:xfrm>
            <a:off x="9954953" y="1093250"/>
            <a:ext cx="1228859" cy="437524"/>
            <a:chOff x="6172864" y="5454930"/>
            <a:chExt cx="2323170" cy="827144"/>
          </a:xfrm>
        </p:grpSpPr>
        <p:sp>
          <p:nvSpPr>
            <p:cNvPr id="49" name="Rectangle: Rounded Corners 48">
              <a:extLst>
                <a:ext uri="{FF2B5EF4-FFF2-40B4-BE49-F238E27FC236}">
                  <a16:creationId xmlns:a16="http://schemas.microsoft.com/office/drawing/2014/main" id="{A410066E-FF9B-4C44-8BB5-2CE3461F2BA4}"/>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0" name="Trackers_EADF_bidi" title="Icon of a clipboard with a checklist on it">
              <a:extLst>
                <a:ext uri="{FF2B5EF4-FFF2-40B4-BE49-F238E27FC236}">
                  <a16:creationId xmlns:a16="http://schemas.microsoft.com/office/drawing/2014/main" id="{72AE73FC-448E-4163-B1CD-F7C3095FF704}"/>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51" name="TextBox 50">
              <a:extLst>
                <a:ext uri="{FF2B5EF4-FFF2-40B4-BE49-F238E27FC236}">
                  <a16:creationId xmlns:a16="http://schemas.microsoft.com/office/drawing/2014/main" id="{017271AB-0518-4C39-A137-95C39D623529}"/>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52" name="Group 51" descr="Govern">
            <a:extLst>
              <a:ext uri="{FF2B5EF4-FFF2-40B4-BE49-F238E27FC236}">
                <a16:creationId xmlns:a16="http://schemas.microsoft.com/office/drawing/2014/main" id="{748BC1C0-28F1-47CB-A39F-1334E9BDD41D}"/>
              </a:ext>
            </a:extLst>
          </p:cNvPr>
          <p:cNvGrpSpPr/>
          <p:nvPr/>
        </p:nvGrpSpPr>
        <p:grpSpPr>
          <a:xfrm>
            <a:off x="8655740" y="1093250"/>
            <a:ext cx="1226203" cy="437524"/>
            <a:chOff x="3716688" y="5454930"/>
            <a:chExt cx="2318149" cy="827144"/>
          </a:xfrm>
        </p:grpSpPr>
        <p:sp>
          <p:nvSpPr>
            <p:cNvPr id="53" name="Rectangle: Rounded Corners 52">
              <a:extLst>
                <a:ext uri="{FF2B5EF4-FFF2-40B4-BE49-F238E27FC236}">
                  <a16:creationId xmlns:a16="http://schemas.microsoft.com/office/drawing/2014/main" id="{A3C1D813-C699-40C9-8065-DE7DF0338CD8}"/>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4" name="Org_ECA6" title="Icon of three boxes in a bracket chart">
              <a:extLst>
                <a:ext uri="{FF2B5EF4-FFF2-40B4-BE49-F238E27FC236}">
                  <a16:creationId xmlns:a16="http://schemas.microsoft.com/office/drawing/2014/main" id="{065DD121-C36C-4BE7-80A1-AD22B83E02FD}"/>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5" name="TextBox 54">
              <a:extLst>
                <a:ext uri="{FF2B5EF4-FFF2-40B4-BE49-F238E27FC236}">
                  <a16:creationId xmlns:a16="http://schemas.microsoft.com/office/drawing/2014/main" id="{450990EC-63E9-4142-B131-8941EDEA3DB4}"/>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22" name="Rectangle 21">
            <a:extLst>
              <a:ext uri="{FF2B5EF4-FFF2-40B4-BE49-F238E27FC236}">
                <a16:creationId xmlns:a16="http://schemas.microsoft.com/office/drawing/2014/main" id="{528550B8-63F2-43CC-8B18-E130D43BB961}"/>
              </a:ext>
              <a:ext uri="{C183D7F6-B498-43B3-948B-1728B52AA6E4}">
                <adec:decorative xmlns:adec="http://schemas.microsoft.com/office/drawing/2017/decorative" val="1"/>
              </a:ext>
            </a:extLst>
          </p:cNvPr>
          <p:cNvSpPr/>
          <p:nvPr/>
        </p:nvSpPr>
        <p:spPr bwMode="auto">
          <a:xfrm>
            <a:off x="7895772" y="136790"/>
            <a:ext cx="4165600" cy="1619439"/>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1007259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100000" fill="hold" grpId="1" nodeType="withEffect">
                                  <p:stCondLst>
                                    <p:cond delay="0"/>
                                  </p:stCondLst>
                                  <p:childTnLst>
                                    <p:animMotion origin="layout" path="M -3.54167E-6 0.04491 L -3.54167E-6 1.48148E-6 " pathEditMode="relative" rAng="0" ptsTypes="AA">
                                      <p:cBhvr>
                                        <p:cTn id="9" dur="600" fill="hold"/>
                                        <p:tgtEl>
                                          <p:spTgt spid="7"/>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childTnLst>
                                </p:cTn>
                              </p:par>
                              <p:par>
                                <p:cTn id="15" presetID="42" presetClass="path" presetSubtype="0" decel="100000" fill="hold" grpId="1" nodeType="withEffect">
                                  <p:stCondLst>
                                    <p:cond delay="0"/>
                                  </p:stCondLst>
                                  <p:childTnLst>
                                    <p:animMotion origin="layout" path="M -1.875E-6 0.04491 L -1.875E-6 1.48148E-6 " pathEditMode="relative" rAng="0" ptsTypes="AA">
                                      <p:cBhvr>
                                        <p:cTn id="16" dur="600" fill="hold"/>
                                        <p:tgtEl>
                                          <p:spTgt spid="12"/>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42" presetClass="path" presetSubtype="0" decel="100000" fill="hold" grpId="1" nodeType="withEffect">
                                  <p:stCondLst>
                                    <p:cond delay="0"/>
                                  </p:stCondLst>
                                  <p:childTnLst>
                                    <p:animMotion origin="layout" path="M 1.11022E-16 0.04491 L 1.11022E-16 1.48148E-6 " pathEditMode="relative" rAng="0" ptsTypes="AA">
                                      <p:cBhvr>
                                        <p:cTn id="23" dur="600" fill="hold"/>
                                        <p:tgtEl>
                                          <p:spTgt spid="14"/>
                                        </p:tgtEl>
                                        <p:attrNameLst>
                                          <p:attrName>ppt_x</p:attrName>
                                          <p:attrName>ppt_y</p:attrName>
                                        </p:attrNameLst>
                                      </p:cBhvr>
                                      <p:rCtr x="0" y="-2245"/>
                                    </p:animMotion>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42" presetClass="path" presetSubtype="0" decel="100000" fill="hold" grpId="1" nodeType="withEffect">
                                  <p:stCondLst>
                                    <p:cond delay="0"/>
                                  </p:stCondLst>
                                  <p:childTnLst>
                                    <p:animMotion origin="layout" path="M 1.875E-6 0.04491 L 1.875E-6 1.48148E-6 " pathEditMode="relative" rAng="0" ptsTypes="AA">
                                      <p:cBhvr>
                                        <p:cTn id="30" dur="600" fill="hold"/>
                                        <p:tgtEl>
                                          <p:spTgt spid="16"/>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2" grpId="0" animBg="1"/>
      <p:bldP spid="12" grpId="1" animBg="1"/>
      <p:bldP spid="14" grpId="0" animBg="1"/>
      <p:bldP spid="14" grpId="1" animBg="1"/>
      <p:bldP spid="16" grpId="0" animBg="1"/>
      <p:bldP spid="16"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7EE42-3BEB-4B78-A54D-2C89B82E8E31}"/>
              </a:ext>
            </a:extLst>
          </p:cNvPr>
          <p:cNvSpPr>
            <a:spLocks noGrp="1"/>
          </p:cNvSpPr>
          <p:nvPr>
            <p:ph type="title"/>
          </p:nvPr>
        </p:nvSpPr>
        <p:spPr/>
        <p:txBody>
          <a:bodyPr/>
          <a:lstStyle/>
          <a:p>
            <a:r>
              <a:rPr lang="en-US"/>
              <a:t>Plan</a:t>
            </a:r>
          </a:p>
        </p:txBody>
      </p:sp>
      <p:sp>
        <p:nvSpPr>
          <p:cNvPr id="3" name="Rectangle 2">
            <a:extLst>
              <a:ext uri="{FF2B5EF4-FFF2-40B4-BE49-F238E27FC236}">
                <a16:creationId xmlns:a16="http://schemas.microsoft.com/office/drawing/2014/main" id="{529AFAD4-FD22-42B6-9654-A48173E36E36}"/>
              </a:ext>
            </a:extLst>
          </p:cNvPr>
          <p:cNvSpPr/>
          <p:nvPr/>
        </p:nvSpPr>
        <p:spPr>
          <a:xfrm>
            <a:off x="588263" y="1312500"/>
            <a:ext cx="6096000" cy="907171"/>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Cloud adoption plans convert the aspirational goals of the cloud adoption strategy into actions. It will help guide technical efforts, in alignment with the business strategy.</a:t>
            </a:r>
          </a:p>
        </p:txBody>
      </p:sp>
      <p:sp>
        <p:nvSpPr>
          <p:cNvPr id="23" name="Rectangle: Rounded Corners 22">
            <a:extLst>
              <a:ext uri="{FF2B5EF4-FFF2-40B4-BE49-F238E27FC236}">
                <a16:creationId xmlns:a16="http://schemas.microsoft.com/office/drawing/2014/main" id="{40E88B9F-A48E-41FF-AFDC-1CF8A31361A6}"/>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4" name="Group 23" descr="Ready">
            <a:extLst>
              <a:ext uri="{FF2B5EF4-FFF2-40B4-BE49-F238E27FC236}">
                <a16:creationId xmlns:a16="http://schemas.microsoft.com/office/drawing/2014/main" id="{A7261B5D-8EDD-42F6-9405-689A8A29809C}"/>
              </a:ext>
            </a:extLst>
          </p:cNvPr>
          <p:cNvGrpSpPr/>
          <p:nvPr/>
        </p:nvGrpSpPr>
        <p:grpSpPr>
          <a:xfrm>
            <a:off x="9310370" y="395708"/>
            <a:ext cx="1228859" cy="437524"/>
            <a:chOff x="6345065" y="2909875"/>
            <a:chExt cx="2323170" cy="827144"/>
          </a:xfrm>
        </p:grpSpPr>
        <p:sp>
          <p:nvSpPr>
            <p:cNvPr id="25" name="Rectangle: Rounded Corners 24">
              <a:extLst>
                <a:ext uri="{FF2B5EF4-FFF2-40B4-BE49-F238E27FC236}">
                  <a16:creationId xmlns:a16="http://schemas.microsoft.com/office/drawing/2014/main" id="{D189C996-5046-4443-9381-51170AC214AB}"/>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26" name="TextBox 25">
              <a:extLst>
                <a:ext uri="{FF2B5EF4-FFF2-40B4-BE49-F238E27FC236}">
                  <a16:creationId xmlns:a16="http://schemas.microsoft.com/office/drawing/2014/main" id="{ECCE9509-56A1-4412-BF21-9A46866AB902}"/>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27" name="check 3" title="Icon of a checkmark with a circle around it">
              <a:extLst>
                <a:ext uri="{FF2B5EF4-FFF2-40B4-BE49-F238E27FC236}">
                  <a16:creationId xmlns:a16="http://schemas.microsoft.com/office/drawing/2014/main" id="{3E3B728E-BD6C-42BE-BBD3-462D0BE09513}"/>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28" name="Group 27" descr="Plan">
            <a:extLst>
              <a:ext uri="{FF2B5EF4-FFF2-40B4-BE49-F238E27FC236}">
                <a16:creationId xmlns:a16="http://schemas.microsoft.com/office/drawing/2014/main" id="{AF53C16C-C9A0-4E9E-A8F7-DE1A2023F565}"/>
              </a:ext>
            </a:extLst>
          </p:cNvPr>
          <p:cNvGrpSpPr/>
          <p:nvPr/>
        </p:nvGrpSpPr>
        <p:grpSpPr>
          <a:xfrm>
            <a:off x="8011157" y="395708"/>
            <a:ext cx="1226203" cy="437524"/>
            <a:chOff x="3716688" y="2901128"/>
            <a:chExt cx="2318149" cy="827144"/>
          </a:xfrm>
        </p:grpSpPr>
        <p:sp>
          <p:nvSpPr>
            <p:cNvPr id="29" name="Rectangle: Rounded Corners 28">
              <a:extLst>
                <a:ext uri="{FF2B5EF4-FFF2-40B4-BE49-F238E27FC236}">
                  <a16:creationId xmlns:a16="http://schemas.microsoft.com/office/drawing/2014/main" id="{8D89DA49-0498-48FE-A9D4-3CCB13116783}"/>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0" name="TextBox 29">
              <a:extLst>
                <a:ext uri="{FF2B5EF4-FFF2-40B4-BE49-F238E27FC236}">
                  <a16:creationId xmlns:a16="http://schemas.microsoft.com/office/drawing/2014/main" id="{43CA5384-58A5-4A58-BAFC-78E184164226}"/>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1" name="BulletedList_E8FD" title="Icon of a bulleted list">
              <a:extLst>
                <a:ext uri="{FF2B5EF4-FFF2-40B4-BE49-F238E27FC236}">
                  <a16:creationId xmlns:a16="http://schemas.microsoft.com/office/drawing/2014/main" id="{579F5A9A-0C4E-452A-A23B-1C498A374C8F}"/>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2" name="Group 31" descr="Adpot">
            <a:extLst>
              <a:ext uri="{FF2B5EF4-FFF2-40B4-BE49-F238E27FC236}">
                <a16:creationId xmlns:a16="http://schemas.microsoft.com/office/drawing/2014/main" id="{3085D36A-3BCA-41A0-A357-931D78D40366}"/>
              </a:ext>
            </a:extLst>
          </p:cNvPr>
          <p:cNvGrpSpPr/>
          <p:nvPr/>
        </p:nvGrpSpPr>
        <p:grpSpPr>
          <a:xfrm>
            <a:off x="10622288" y="395708"/>
            <a:ext cx="1206105" cy="437524"/>
            <a:chOff x="9006021" y="2909875"/>
            <a:chExt cx="2280155" cy="827144"/>
          </a:xfrm>
        </p:grpSpPr>
        <p:sp>
          <p:nvSpPr>
            <p:cNvPr id="33" name="Rectangle: Rounded Corners 32">
              <a:extLst>
                <a:ext uri="{FF2B5EF4-FFF2-40B4-BE49-F238E27FC236}">
                  <a16:creationId xmlns:a16="http://schemas.microsoft.com/office/drawing/2014/main" id="{7D283805-9553-4105-8D15-3766D3CBDFDA}"/>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Rectangle 33">
              <a:extLst>
                <a:ext uri="{FF2B5EF4-FFF2-40B4-BE49-F238E27FC236}">
                  <a16:creationId xmlns:a16="http://schemas.microsoft.com/office/drawing/2014/main" id="{671006A1-C40C-41BD-9B30-E5A39BD67DFD}"/>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35" name="arrow_3" title="Icon of an arrow pointing down at a line">
              <a:extLst>
                <a:ext uri="{FF2B5EF4-FFF2-40B4-BE49-F238E27FC236}">
                  <a16:creationId xmlns:a16="http://schemas.microsoft.com/office/drawing/2014/main" id="{02BEC2E7-EF60-49D5-87C8-375BA12B2B03}"/>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36" name="Group 35" descr="Define Strategy">
            <a:extLst>
              <a:ext uri="{FF2B5EF4-FFF2-40B4-BE49-F238E27FC236}">
                <a16:creationId xmlns:a16="http://schemas.microsoft.com/office/drawing/2014/main" id="{09FB86A9-1D21-44B6-B89E-0DAAC5AD02EF}"/>
              </a:ext>
            </a:extLst>
          </p:cNvPr>
          <p:cNvGrpSpPr/>
          <p:nvPr/>
        </p:nvGrpSpPr>
        <p:grpSpPr>
          <a:xfrm>
            <a:off x="6629115" y="312170"/>
            <a:ext cx="1226203" cy="604598"/>
            <a:chOff x="1103923" y="2743198"/>
            <a:chExt cx="2318149" cy="1143000"/>
          </a:xfrm>
        </p:grpSpPr>
        <p:sp>
          <p:nvSpPr>
            <p:cNvPr id="37" name="Rectangle: Rounded Corners 36">
              <a:extLst>
                <a:ext uri="{FF2B5EF4-FFF2-40B4-BE49-F238E27FC236}">
                  <a16:creationId xmlns:a16="http://schemas.microsoft.com/office/drawing/2014/main" id="{ED0687FD-C928-45E8-86C9-EA1F3D6C4EE7}"/>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8" name="plan" title="Icon of a circle with an arrow projecting from it between two exes">
              <a:extLst>
                <a:ext uri="{FF2B5EF4-FFF2-40B4-BE49-F238E27FC236}">
                  <a16:creationId xmlns:a16="http://schemas.microsoft.com/office/drawing/2014/main" id="{57DCC7C1-25EE-46D7-B205-8277521931A3}"/>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39" name="TextBox 38">
              <a:extLst>
                <a:ext uri="{FF2B5EF4-FFF2-40B4-BE49-F238E27FC236}">
                  <a16:creationId xmlns:a16="http://schemas.microsoft.com/office/drawing/2014/main" id="{E242EE14-E1A2-46EF-80A7-2B1C74EC52C1}"/>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0" name="Rectangle: Rounded Corners 39">
            <a:extLst>
              <a:ext uri="{FF2B5EF4-FFF2-40B4-BE49-F238E27FC236}">
                <a16:creationId xmlns:a16="http://schemas.microsoft.com/office/drawing/2014/main" id="{0192D681-C07B-44CB-9DB1-6D96912BC773}"/>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1" name="Group 40" descr="Manage">
            <a:extLst>
              <a:ext uri="{FF2B5EF4-FFF2-40B4-BE49-F238E27FC236}">
                <a16:creationId xmlns:a16="http://schemas.microsoft.com/office/drawing/2014/main" id="{B25BB878-005E-4A5D-BA0B-984B14814ACB}"/>
              </a:ext>
            </a:extLst>
          </p:cNvPr>
          <p:cNvGrpSpPr/>
          <p:nvPr/>
        </p:nvGrpSpPr>
        <p:grpSpPr>
          <a:xfrm>
            <a:off x="9954953" y="1093250"/>
            <a:ext cx="1228859" cy="437524"/>
            <a:chOff x="6172864" y="5454930"/>
            <a:chExt cx="2323170" cy="827144"/>
          </a:xfrm>
        </p:grpSpPr>
        <p:sp>
          <p:nvSpPr>
            <p:cNvPr id="42" name="Rectangle: Rounded Corners 41">
              <a:extLst>
                <a:ext uri="{FF2B5EF4-FFF2-40B4-BE49-F238E27FC236}">
                  <a16:creationId xmlns:a16="http://schemas.microsoft.com/office/drawing/2014/main" id="{1873B85A-1907-4E58-B5FD-F21FC8B4D83E}"/>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3" name="Trackers_EADF_bidi" title="Icon of a clipboard with a checklist on it">
              <a:extLst>
                <a:ext uri="{FF2B5EF4-FFF2-40B4-BE49-F238E27FC236}">
                  <a16:creationId xmlns:a16="http://schemas.microsoft.com/office/drawing/2014/main" id="{FC41EB7C-E1C8-46D4-BBCE-E057D2545D55}"/>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44" name="TextBox 43">
              <a:extLst>
                <a:ext uri="{FF2B5EF4-FFF2-40B4-BE49-F238E27FC236}">
                  <a16:creationId xmlns:a16="http://schemas.microsoft.com/office/drawing/2014/main" id="{F36A03CF-FD87-4063-A174-B0C367F0F9E0}"/>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45" name="Group 44" descr="Govern">
            <a:extLst>
              <a:ext uri="{FF2B5EF4-FFF2-40B4-BE49-F238E27FC236}">
                <a16:creationId xmlns:a16="http://schemas.microsoft.com/office/drawing/2014/main" id="{99F38A7E-903C-4C09-9953-3C2A54A79A79}"/>
              </a:ext>
            </a:extLst>
          </p:cNvPr>
          <p:cNvGrpSpPr/>
          <p:nvPr/>
        </p:nvGrpSpPr>
        <p:grpSpPr>
          <a:xfrm>
            <a:off x="8655740" y="1093250"/>
            <a:ext cx="1226203" cy="437524"/>
            <a:chOff x="3716688" y="5454930"/>
            <a:chExt cx="2318149" cy="827144"/>
          </a:xfrm>
        </p:grpSpPr>
        <p:sp>
          <p:nvSpPr>
            <p:cNvPr id="46" name="Rectangle: Rounded Corners 45">
              <a:extLst>
                <a:ext uri="{FF2B5EF4-FFF2-40B4-BE49-F238E27FC236}">
                  <a16:creationId xmlns:a16="http://schemas.microsoft.com/office/drawing/2014/main" id="{94407651-C3B1-4AAC-9393-3576187327CD}"/>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7" name="Org_ECA6" title="Icon of three boxes in a bracket chart">
              <a:extLst>
                <a:ext uri="{FF2B5EF4-FFF2-40B4-BE49-F238E27FC236}">
                  <a16:creationId xmlns:a16="http://schemas.microsoft.com/office/drawing/2014/main" id="{E9993DC1-25FA-49F7-A0C1-840E897BA3B3}"/>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8" name="TextBox 47">
              <a:extLst>
                <a:ext uri="{FF2B5EF4-FFF2-40B4-BE49-F238E27FC236}">
                  <a16:creationId xmlns:a16="http://schemas.microsoft.com/office/drawing/2014/main" id="{E6D808FE-DFB8-436D-8317-048E428A0DA9}"/>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49" name="Rectangle 48">
            <a:extLst>
              <a:ext uri="{FF2B5EF4-FFF2-40B4-BE49-F238E27FC236}">
                <a16:creationId xmlns:a16="http://schemas.microsoft.com/office/drawing/2014/main" id="{107A3812-4B5F-4A00-875A-BA267BC8B53D}"/>
              </a:ext>
              <a:ext uri="{C183D7F6-B498-43B3-948B-1728B52AA6E4}">
                <adec:decorative xmlns:adec="http://schemas.microsoft.com/office/drawing/2017/decorative" val="1"/>
              </a:ext>
            </a:extLst>
          </p:cNvPr>
          <p:cNvSpPr/>
          <p:nvPr/>
        </p:nvSpPr>
        <p:spPr bwMode="auto">
          <a:xfrm>
            <a:off x="9279466" y="338138"/>
            <a:ext cx="2593447" cy="528637"/>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Rectangle 49">
            <a:extLst>
              <a:ext uri="{FF2B5EF4-FFF2-40B4-BE49-F238E27FC236}">
                <a16:creationId xmlns:a16="http://schemas.microsoft.com/office/drawing/2014/main" id="{D7D29338-E646-4B97-8323-DEE541669CEF}"/>
              </a:ext>
              <a:ext uri="{C183D7F6-B498-43B3-948B-1728B52AA6E4}">
                <adec:decorative xmlns:adec="http://schemas.microsoft.com/office/drawing/2017/decorative" val="1"/>
              </a:ext>
            </a:extLst>
          </p:cNvPr>
          <p:cNvSpPr/>
          <p:nvPr/>
        </p:nvSpPr>
        <p:spPr bwMode="auto">
          <a:xfrm>
            <a:off x="8512566" y="954007"/>
            <a:ext cx="2833614"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D4EF0014-6790-4520-A7B6-04AA6360FA38}"/>
              </a:ext>
              <a:ext uri="{C183D7F6-B498-43B3-948B-1728B52AA6E4}">
                <adec:decorative xmlns:adec="http://schemas.microsoft.com/office/drawing/2017/decorative" val="1"/>
              </a:ext>
            </a:extLst>
          </p:cNvPr>
          <p:cNvSpPr/>
          <p:nvPr/>
        </p:nvSpPr>
        <p:spPr bwMode="auto">
          <a:xfrm>
            <a:off x="6563639" y="238711"/>
            <a:ext cx="1328544"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 name="Freeform: Shape 51">
            <a:extLst>
              <a:ext uri="{FF2B5EF4-FFF2-40B4-BE49-F238E27FC236}">
                <a16:creationId xmlns:a16="http://schemas.microsoft.com/office/drawing/2014/main" id="{FA8B55E4-BC68-4ADF-884C-6401B6EDB9EF}"/>
              </a:ext>
            </a:extLst>
          </p:cNvPr>
          <p:cNvSpPr/>
          <p:nvPr/>
        </p:nvSpPr>
        <p:spPr>
          <a:xfrm>
            <a:off x="59246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Digital estate</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Rationalization: </a:t>
            </a:r>
            <a:r>
              <a:rPr kumimoji="0" lang="en-US" sz="1400" b="0" i="0" u="none" strike="noStrike" kern="1200" cap="none" spc="0" normalizeH="0" baseline="0" noProof="0">
                <a:ln>
                  <a:noFill/>
                </a:ln>
                <a:solidFill>
                  <a:srgbClr val="FFFFFF"/>
                </a:solidFill>
                <a:effectLst/>
                <a:uLnTx/>
                <a:uFillTx/>
                <a:latin typeface="Segoe UI"/>
                <a:ea typeface="+mn-ea"/>
                <a:cs typeface="+mn-cs"/>
              </a:rPr>
              <a:t>inventory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Quantitative analysis:</a:t>
            </a:r>
            <a:br>
              <a:rPr kumimoji="0" lang="en-US" sz="1400" b="0" i="0" u="none" strike="noStrike" kern="1200" cap="none" spc="0" normalizeH="0" baseline="0" noProof="0">
                <a:ln>
                  <a:noFill/>
                </a:ln>
                <a:solidFill>
                  <a:srgbClr val="FFFFFF"/>
                </a:solidFill>
                <a:effectLst/>
                <a:uLnTx/>
                <a:uFillTx/>
                <a:latin typeface="Segoe UI Semibold"/>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asset optimized and</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sized properly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Qualitative analysis: </a:t>
            </a:r>
            <a:r>
              <a:rPr kumimoji="0" lang="en-US" sz="1400" b="0" i="0" u="none" strike="noStrike" kern="1200" cap="none" spc="0" normalizeH="0" baseline="0" noProof="0">
                <a:ln>
                  <a:noFill/>
                </a:ln>
                <a:solidFill>
                  <a:srgbClr val="FFFFFF"/>
                </a:solidFill>
                <a:effectLst/>
                <a:uLnTx/>
                <a:uFillTx/>
                <a:latin typeface="Segoe UI"/>
                <a:ea typeface="+mn-ea"/>
                <a:cs typeface="+mn-cs"/>
              </a:rPr>
              <a:t>operational process</a:t>
            </a:r>
          </a:p>
        </p:txBody>
      </p:sp>
      <p:sp>
        <p:nvSpPr>
          <p:cNvPr id="53" name="Freeform: Shape 52">
            <a:extLst>
              <a:ext uri="{FF2B5EF4-FFF2-40B4-BE49-F238E27FC236}">
                <a16:creationId xmlns:a16="http://schemas.microsoft.com/office/drawing/2014/main" id="{3013AFBC-1EFB-422D-A607-56BA48A7AB5D}"/>
              </a:ext>
            </a:extLst>
          </p:cNvPr>
          <p:cNvSpPr/>
          <p:nvPr/>
        </p:nvSpPr>
        <p:spPr>
          <a:xfrm>
            <a:off x="347433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Initial organization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Cloud Strategy Team</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Business IT: requirements</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and needs</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IT management operations: traditional IT</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Governance: executive</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sponsor, finance, business leadership, legal,</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security, HR</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Cloud platform vendor: account success team</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Cost management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IT-business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Governance MVP</a:t>
            </a:r>
          </a:p>
        </p:txBody>
      </p:sp>
      <p:sp>
        <p:nvSpPr>
          <p:cNvPr id="54" name="Freeform: Shape 53">
            <a:extLst>
              <a:ext uri="{FF2B5EF4-FFF2-40B4-BE49-F238E27FC236}">
                <a16:creationId xmlns:a16="http://schemas.microsoft.com/office/drawing/2014/main" id="{9BDB9B37-2A8F-4F84-B42A-2BE47B95B617}"/>
              </a:ext>
            </a:extLst>
          </p:cNvPr>
          <p:cNvSpPr/>
          <p:nvPr/>
        </p:nvSpPr>
        <p:spPr>
          <a:xfrm>
            <a:off x="6356208"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Skill readiness plan</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Organizational readiness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Governance and security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Initial organization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Building technical skills: </a:t>
            </a:r>
            <a:r>
              <a:rPr kumimoji="0" lang="en-US" sz="1400" b="0" i="0" u="none" strike="noStrike" kern="1200" cap="none" spc="0" normalizeH="0" baseline="0" noProof="0">
                <a:ln>
                  <a:noFill/>
                </a:ln>
                <a:solidFill>
                  <a:srgbClr val="FFFFFF"/>
                </a:solidFill>
                <a:effectLst/>
                <a:uLnTx/>
                <a:uFillTx/>
                <a:latin typeface="Segoe UI"/>
                <a:ea typeface="+mn-ea"/>
                <a:cs typeface="+mn-cs"/>
              </a:rPr>
              <a:t>business/technical,</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and certifications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Change management guidance</a:t>
            </a:r>
          </a:p>
        </p:txBody>
      </p:sp>
      <p:sp>
        <p:nvSpPr>
          <p:cNvPr id="55" name="Freeform: Shape 54">
            <a:extLst>
              <a:ext uri="{FF2B5EF4-FFF2-40B4-BE49-F238E27FC236}">
                <a16:creationId xmlns:a16="http://schemas.microsoft.com/office/drawing/2014/main" id="{3FAE378F-D5FD-4083-ADA9-6C904BF14055}"/>
              </a:ext>
            </a:extLst>
          </p:cNvPr>
          <p:cNvSpPr/>
          <p:nvPr/>
        </p:nvSpPr>
        <p:spPr>
          <a:xfrm>
            <a:off x="9238079"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Cloud adoption plan</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5R strategy: </a:t>
            </a:r>
            <a:r>
              <a:rPr kumimoji="0" lang="en-US" sz="1400" b="0" i="0" u="none" strike="noStrike" kern="1200" cap="none" spc="0" normalizeH="0" baseline="0" noProof="0">
                <a:ln>
                  <a:noFill/>
                </a:ln>
                <a:solidFill>
                  <a:srgbClr val="FFFFFF"/>
                </a:solidFill>
                <a:effectLst/>
                <a:uLnTx/>
                <a:uFillTx/>
                <a:latin typeface="Segoe UI"/>
                <a:ea typeface="+mn-ea"/>
                <a:cs typeface="+mn-cs"/>
              </a:rPr>
              <a:t>rehost, refactor, rearchitect, rebuild, replace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Infrastructure migration: </a:t>
            </a:r>
            <a:r>
              <a:rPr kumimoji="0" lang="en-US" sz="1400" b="0" i="0" u="none" strike="noStrike" kern="1200" cap="none" spc="0" normalizeH="0" baseline="0" noProof="0">
                <a:ln>
                  <a:noFill/>
                </a:ln>
                <a:solidFill>
                  <a:srgbClr val="FFFFFF"/>
                </a:solidFill>
                <a:effectLst/>
                <a:uLnTx/>
                <a:uFillTx/>
                <a:latin typeface="Segoe UI"/>
                <a:ea typeface="+mn-ea"/>
                <a:cs typeface="+mn-cs"/>
              </a:rPr>
              <a:t>VM, server,</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database focus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Application innovation: </a:t>
            </a:r>
            <a:r>
              <a:rPr kumimoji="0" lang="en-US" sz="1400" b="0" i="0" u="none" strike="noStrike" kern="1200" cap="none" spc="0" normalizeH="0" baseline="0" noProof="0">
                <a:ln>
                  <a:noFill/>
                </a:ln>
                <a:solidFill>
                  <a:srgbClr val="FFFFFF"/>
                </a:solidFill>
                <a:effectLst/>
                <a:uLnTx/>
                <a:uFillTx/>
                <a:latin typeface="Segoe UI"/>
                <a:ea typeface="+mn-ea"/>
                <a:cs typeface="+mn-cs"/>
              </a:rPr>
              <a:t>born in the cloud applications, APIs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Data-driven innovation: </a:t>
            </a:r>
            <a:r>
              <a:rPr kumimoji="0" lang="en-US" sz="1400" b="0" i="0" u="none" strike="noStrike" kern="1200" cap="none" spc="0" normalizeH="0" baseline="0" noProof="0">
                <a:ln>
                  <a:noFill/>
                </a:ln>
                <a:solidFill>
                  <a:srgbClr val="FFFFFF"/>
                </a:solidFill>
                <a:effectLst/>
                <a:uLnTx/>
                <a:uFillTx/>
                <a:latin typeface="Segoe UI"/>
                <a:ea typeface="+mn-ea"/>
                <a:cs typeface="+mn-cs"/>
              </a:rPr>
              <a:t>Focus on data consolidation and analysis</a:t>
            </a:r>
          </a:p>
        </p:txBody>
      </p:sp>
    </p:spTree>
    <p:extLst>
      <p:ext uri="{BB962C8B-B14F-4D97-AF65-F5344CB8AC3E}">
        <p14:creationId xmlns:p14="http://schemas.microsoft.com/office/powerpoint/2010/main" val="35400846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par>
                                <p:cTn id="8" presetID="42" presetClass="path" presetSubtype="0" decel="100000" fill="hold" grpId="1" nodeType="withEffect">
                                  <p:stCondLst>
                                    <p:cond delay="0"/>
                                  </p:stCondLst>
                                  <p:childTnLst>
                                    <p:animMotion origin="layout" path="M -3.54167E-6 0.04491 L -3.54167E-6 1.48148E-6 " pathEditMode="relative" rAng="0" ptsTypes="AA">
                                      <p:cBhvr>
                                        <p:cTn id="9" dur="600" fill="hold"/>
                                        <p:tgtEl>
                                          <p:spTgt spid="52"/>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500"/>
                                        <p:tgtEl>
                                          <p:spTgt spid="53"/>
                                        </p:tgtEl>
                                      </p:cBhvr>
                                    </p:animEffect>
                                  </p:childTnLst>
                                </p:cTn>
                              </p:par>
                              <p:par>
                                <p:cTn id="15" presetID="42" presetClass="path" presetSubtype="0" decel="100000" fill="hold" grpId="1" nodeType="withEffect">
                                  <p:stCondLst>
                                    <p:cond delay="0"/>
                                  </p:stCondLst>
                                  <p:childTnLst>
                                    <p:animMotion origin="layout" path="M -1.875E-6 0.04491 L -1.875E-6 1.48148E-6 " pathEditMode="relative" rAng="0" ptsTypes="AA">
                                      <p:cBhvr>
                                        <p:cTn id="16" dur="600" fill="hold"/>
                                        <p:tgtEl>
                                          <p:spTgt spid="53"/>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fade">
                                      <p:cBhvr>
                                        <p:cTn id="21" dur="500"/>
                                        <p:tgtEl>
                                          <p:spTgt spid="54"/>
                                        </p:tgtEl>
                                      </p:cBhvr>
                                    </p:animEffect>
                                  </p:childTnLst>
                                </p:cTn>
                              </p:par>
                              <p:par>
                                <p:cTn id="22" presetID="42" presetClass="path" presetSubtype="0" decel="100000" fill="hold" grpId="1" nodeType="withEffect">
                                  <p:stCondLst>
                                    <p:cond delay="0"/>
                                  </p:stCondLst>
                                  <p:childTnLst>
                                    <p:animMotion origin="layout" path="M 1.11022E-16 0.04491 L 1.11022E-16 1.48148E-6 " pathEditMode="relative" rAng="0" ptsTypes="AA">
                                      <p:cBhvr>
                                        <p:cTn id="23" dur="600" fill="hold"/>
                                        <p:tgtEl>
                                          <p:spTgt spid="54"/>
                                        </p:tgtEl>
                                        <p:attrNameLst>
                                          <p:attrName>ppt_x</p:attrName>
                                          <p:attrName>ppt_y</p:attrName>
                                        </p:attrNameLst>
                                      </p:cBhvr>
                                      <p:rCtr x="0" y="-2245"/>
                                    </p:animMotion>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500"/>
                                        <p:tgtEl>
                                          <p:spTgt spid="55"/>
                                        </p:tgtEl>
                                      </p:cBhvr>
                                    </p:animEffect>
                                  </p:childTnLst>
                                </p:cTn>
                              </p:par>
                              <p:par>
                                <p:cTn id="29" presetID="42" presetClass="path" presetSubtype="0" decel="100000" fill="hold" grpId="1" nodeType="withEffect">
                                  <p:stCondLst>
                                    <p:cond delay="0"/>
                                  </p:stCondLst>
                                  <p:childTnLst>
                                    <p:animMotion origin="layout" path="M 1.875E-6 0.04491 L 1.875E-6 1.48148E-6 " pathEditMode="relative" rAng="0" ptsTypes="AA">
                                      <p:cBhvr>
                                        <p:cTn id="30" dur="600" fill="hold"/>
                                        <p:tgtEl>
                                          <p:spTgt spid="55"/>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53" grpId="0" animBg="1"/>
      <p:bldP spid="53" grpId="1" animBg="1"/>
      <p:bldP spid="54" grpId="0" animBg="1"/>
      <p:bldP spid="54" grpId="1" animBg="1"/>
      <p:bldP spid="55" grpId="0" animBg="1"/>
      <p:bldP spid="55"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Freeform: Shape 56">
            <a:extLst>
              <a:ext uri="{FF2B5EF4-FFF2-40B4-BE49-F238E27FC236}">
                <a16:creationId xmlns:a16="http://schemas.microsoft.com/office/drawing/2014/main" id="{1ED9D04C-C712-485C-BFE4-25A2B80894CF}"/>
              </a:ext>
            </a:extLst>
          </p:cNvPr>
          <p:cNvSpPr/>
          <p:nvPr/>
        </p:nvSpPr>
        <p:spPr>
          <a:xfrm>
            <a:off x="592467"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Azure</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r>
              <a:rPr kumimoji="0" lang="en-US" sz="1800" b="0" i="0" u="none" strike="noStrike" kern="1200" cap="none" spc="0" normalizeH="0" baseline="0" noProof="0">
                <a:ln>
                  <a:noFill/>
                </a:ln>
                <a:solidFill>
                  <a:srgbClr val="FFFFFF"/>
                </a:solidFill>
                <a:effectLst/>
                <a:uLnTx/>
                <a:uFillTx/>
                <a:latin typeface="Segoe UI Semibold"/>
                <a:ea typeface="+mn-ea"/>
                <a:cs typeface="+mn-cs"/>
              </a:rPr>
              <a:t>readiness guide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Resource management:</a:t>
            </a:r>
            <a:br>
              <a:rPr kumimoji="0" lang="en-US" sz="1400" b="0" i="0" u="none" strike="noStrike" kern="1200" cap="none" spc="0" normalizeH="0" baseline="0" noProof="0">
                <a:ln>
                  <a:noFill/>
                </a:ln>
                <a:solidFill>
                  <a:srgbClr val="FFFFFF"/>
                </a:solidFill>
                <a:effectLst/>
                <a:uLnTx/>
                <a:uFillTx/>
                <a:latin typeface="Segoe UI Semibold"/>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management groups, subscriptions, resource groups, resources tree hierarchy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Naming Standards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Resource tags</a:t>
            </a:r>
          </a:p>
        </p:txBody>
      </p:sp>
      <p:sp>
        <p:nvSpPr>
          <p:cNvPr id="58" name="Freeform: Shape 57">
            <a:extLst>
              <a:ext uri="{FF2B5EF4-FFF2-40B4-BE49-F238E27FC236}">
                <a16:creationId xmlns:a16="http://schemas.microsoft.com/office/drawing/2014/main" id="{8DFB46DF-C8C3-4E1D-B407-8BE7EDC407C6}"/>
              </a:ext>
            </a:extLst>
          </p:cNvPr>
          <p:cNvSpPr/>
          <p:nvPr/>
        </p:nvSpPr>
        <p:spPr>
          <a:xfrm>
            <a:off x="2859071"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Landing zone infrastructure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Network design: </a:t>
            </a:r>
            <a:r>
              <a:rPr kumimoji="0" lang="en-US" sz="1400" b="0" i="0" u="none" strike="noStrike" kern="1200" cap="none" spc="0" normalizeH="0" baseline="0" noProof="0" err="1">
                <a:ln>
                  <a:noFill/>
                </a:ln>
                <a:solidFill>
                  <a:srgbClr val="FFFFFF"/>
                </a:solidFill>
                <a:effectLst/>
                <a:uLnTx/>
                <a:uFillTx/>
                <a:latin typeface="Segoe UI"/>
                <a:ea typeface="+mn-ea"/>
                <a:cs typeface="+mn-cs"/>
              </a:rPr>
              <a:t>Vnet</a:t>
            </a:r>
            <a:r>
              <a:rPr kumimoji="0" lang="en-US" sz="1400" b="0" i="0" u="none" strike="noStrike" kern="1200" cap="none" spc="0" normalizeH="0" baseline="0" noProof="0">
                <a:ln>
                  <a:noFill/>
                </a:ln>
                <a:solidFill>
                  <a:srgbClr val="FFFFFF"/>
                </a:solidFill>
                <a:effectLst/>
                <a:uLnTx/>
                <a:uFillTx/>
                <a:latin typeface="Segoe UI"/>
                <a:ea typeface="+mn-ea"/>
                <a:cs typeface="+mn-cs"/>
              </a:rPr>
              <a:t>, hybrid, firewall, hub, front door, endpoints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Storage design: </a:t>
            </a:r>
            <a:r>
              <a:rPr kumimoji="0" lang="en-US" sz="1400" b="0" i="0" u="none" strike="noStrike" kern="1200" cap="none" spc="0" normalizeH="0" baseline="0" noProof="0">
                <a:ln>
                  <a:noFill/>
                </a:ln>
                <a:solidFill>
                  <a:srgbClr val="FFFFFF"/>
                </a:solidFill>
                <a:effectLst/>
                <a:uLnTx/>
                <a:uFillTx/>
                <a:latin typeface="Segoe UI"/>
                <a:ea typeface="+mn-ea"/>
                <a:cs typeface="+mn-cs"/>
              </a:rPr>
              <a:t>disk, file, blobs, CDN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Compute design: </a:t>
            </a:r>
            <a:r>
              <a:rPr kumimoji="0" lang="en-US" sz="1400" b="0" i="0" u="none" strike="noStrike" kern="1200" cap="none" spc="0" normalizeH="0" baseline="0" noProof="0">
                <a:ln>
                  <a:noFill/>
                </a:ln>
                <a:solidFill>
                  <a:srgbClr val="FFFFFF"/>
                </a:solidFill>
                <a:effectLst/>
                <a:uLnTx/>
                <a:uFillTx/>
                <a:latin typeface="Segoe UI"/>
                <a:ea typeface="+mn-ea"/>
                <a:cs typeface="+mn-cs"/>
              </a:rPr>
              <a:t>VMs, containers, apps, serverless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Data design: </a:t>
            </a:r>
            <a:r>
              <a:rPr kumimoji="0" lang="en-US" sz="1400" b="0" i="0" u="none" strike="noStrike" kern="1200" cap="none" spc="0" normalizeH="0" baseline="0" noProof="0">
                <a:ln>
                  <a:noFill/>
                </a:ln>
                <a:solidFill>
                  <a:srgbClr val="FFFFFF"/>
                </a:solidFill>
                <a:effectLst/>
                <a:uLnTx/>
                <a:uFillTx/>
                <a:latin typeface="Segoe UI"/>
                <a:ea typeface="+mn-ea"/>
                <a:cs typeface="+mn-cs"/>
              </a:rPr>
              <a:t>Structured/ unstructured</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59" name="Freeform: Shape 58">
            <a:extLst>
              <a:ext uri="{FF2B5EF4-FFF2-40B4-BE49-F238E27FC236}">
                <a16:creationId xmlns:a16="http://schemas.microsoft.com/office/drawing/2014/main" id="{2A9FA1EF-A87F-420C-A5D7-993A9011CC07}"/>
              </a:ext>
            </a:extLst>
          </p:cNvPr>
          <p:cNvSpPr/>
          <p:nvPr/>
        </p:nvSpPr>
        <p:spPr>
          <a:xfrm>
            <a:off x="5128209"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Landing</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r>
              <a:rPr kumimoji="0" lang="en-US" sz="1800" b="0" i="0" u="none" strike="noStrike" kern="1200" cap="none" spc="0" normalizeH="0" baseline="0" noProof="0">
                <a:ln>
                  <a:noFill/>
                </a:ln>
                <a:solidFill>
                  <a:srgbClr val="FFFFFF"/>
                </a:solidFill>
                <a:effectLst/>
                <a:uLnTx/>
                <a:uFillTx/>
                <a:latin typeface="Segoe UI Semibold"/>
                <a:ea typeface="+mn-ea"/>
                <a:cs typeface="+mn-cs"/>
              </a:rPr>
              <a:t>zone ID</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Identity and access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Role-based access control </a:t>
            </a:r>
            <a:r>
              <a:rPr kumimoji="0" lang="en-US" sz="1400" b="0" i="0" u="none" strike="noStrike" kern="1200" cap="none" spc="0" normalizeH="0" baseline="0" noProof="0">
                <a:ln>
                  <a:noFill/>
                </a:ln>
                <a:solidFill>
                  <a:srgbClr val="FFFFFF"/>
                </a:solidFill>
                <a:effectLst/>
                <a:uLnTx/>
                <a:uFillTx/>
                <a:latin typeface="Segoe UI Semibold"/>
                <a:ea typeface="+mn-ea"/>
                <a:cs typeface="+mn-cs"/>
              </a:rPr>
              <a:t>RBAC</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Manage to </a:t>
            </a:r>
            <a:r>
              <a:rPr kumimoji="0" lang="en-US" sz="1400" b="0" i="0" u="none" strike="noStrike" kern="1200" cap="none" spc="0" normalizeH="0" baseline="0" noProof="0">
                <a:ln>
                  <a:noFill/>
                </a:ln>
                <a:solidFill>
                  <a:srgbClr val="FFFFFF"/>
                </a:solidFill>
                <a:effectLst/>
                <a:uLnTx/>
                <a:uFillTx/>
                <a:latin typeface="Segoe UI Semibold"/>
                <a:ea typeface="+mn-ea"/>
                <a:cs typeface="+mn-cs"/>
              </a:rPr>
              <a:t>least privilege</a:t>
            </a:r>
          </a:p>
        </p:txBody>
      </p:sp>
      <p:sp>
        <p:nvSpPr>
          <p:cNvPr id="60" name="Freeform: Shape 59">
            <a:extLst>
              <a:ext uri="{FF2B5EF4-FFF2-40B4-BE49-F238E27FC236}">
                <a16:creationId xmlns:a16="http://schemas.microsoft.com/office/drawing/2014/main" id="{283BCD8F-EE9E-4321-8ED3-11957C75EBFD}"/>
              </a:ext>
            </a:extLst>
          </p:cNvPr>
          <p:cNvSpPr/>
          <p:nvPr/>
        </p:nvSpPr>
        <p:spPr>
          <a:xfrm>
            <a:off x="7395562"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Landing</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r>
              <a:rPr kumimoji="0" lang="en-US" sz="1800" b="0" i="0" u="none" strike="noStrike" kern="1200" cap="none" spc="0" normalizeH="0" baseline="0" noProof="0">
                <a:ln>
                  <a:noFill/>
                </a:ln>
                <a:solidFill>
                  <a:srgbClr val="FFFFFF"/>
                </a:solidFill>
                <a:effectLst/>
                <a:uLnTx/>
                <a:uFillTx/>
                <a:latin typeface="Segoe UI Semibold"/>
                <a:ea typeface="+mn-ea"/>
                <a:cs typeface="+mn-cs"/>
              </a:rPr>
              <a:t>zone cost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Costs and billing</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Analyze </a:t>
            </a:r>
            <a:r>
              <a:rPr kumimoji="0" lang="en-US" sz="1400" b="0" i="0" u="none" strike="noStrike" kern="1200" cap="none" spc="0" normalizeH="0" baseline="0" noProof="0">
                <a:ln>
                  <a:noFill/>
                </a:ln>
                <a:solidFill>
                  <a:srgbClr val="FFFFFF"/>
                </a:solidFill>
                <a:effectLst/>
                <a:uLnTx/>
                <a:uFillTx/>
                <a:latin typeface="Segoe UI Semibold"/>
                <a:ea typeface="+mn-ea"/>
                <a:cs typeface="+mn-cs"/>
              </a:rPr>
              <a:t>Cloud Costs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Monitor with </a:t>
            </a:r>
            <a:r>
              <a:rPr kumimoji="0" lang="en-US" sz="1400" b="0" i="0" u="none" strike="noStrike" kern="1200" cap="none" spc="0" normalizeH="0" baseline="0" noProof="0">
                <a:ln>
                  <a:noFill/>
                </a:ln>
                <a:solidFill>
                  <a:srgbClr val="FFFFFF"/>
                </a:solidFill>
                <a:effectLst/>
                <a:uLnTx/>
                <a:uFillTx/>
                <a:latin typeface="Segoe UI Semibold"/>
                <a:ea typeface="+mn-ea"/>
                <a:cs typeface="+mn-cs"/>
              </a:rPr>
              <a:t>budgets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Optimize</a:t>
            </a:r>
            <a:r>
              <a:rPr kumimoji="0" lang="en-US" sz="1400" b="0" i="0" u="none" strike="noStrike" kern="1200" cap="none" spc="0" normalizeH="0" baseline="0" noProof="0">
                <a:ln>
                  <a:noFill/>
                </a:ln>
                <a:solidFill>
                  <a:srgbClr val="FFFFFF"/>
                </a:solidFill>
                <a:effectLst/>
                <a:uLnTx/>
                <a:uFillTx/>
                <a:latin typeface="Segoe UI"/>
                <a:ea typeface="+mn-ea"/>
                <a:cs typeface="+mn-cs"/>
              </a:rPr>
              <a:t> with recommendations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Manage</a:t>
            </a:r>
            <a:r>
              <a:rPr kumimoji="0" lang="en-US" sz="1400" b="0" i="0" u="none" strike="noStrike" kern="1200" cap="none" spc="0" normalizeH="0" baseline="0" noProof="0">
                <a:ln>
                  <a:noFill/>
                </a:ln>
                <a:solidFill>
                  <a:srgbClr val="FFFFFF"/>
                </a:solidFill>
                <a:effectLst/>
                <a:uLnTx/>
                <a:uFillTx/>
                <a:latin typeface="Segoe UI"/>
                <a:ea typeface="+mn-ea"/>
                <a:cs typeface="+mn-cs"/>
              </a:rPr>
              <a:t> invoices</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and payments</a:t>
            </a:r>
          </a:p>
        </p:txBody>
      </p:sp>
      <p:sp>
        <p:nvSpPr>
          <p:cNvPr id="61" name="Freeform: Shape 60">
            <a:extLst>
              <a:ext uri="{FF2B5EF4-FFF2-40B4-BE49-F238E27FC236}">
                <a16:creationId xmlns:a16="http://schemas.microsoft.com/office/drawing/2014/main" id="{AC7C2748-ED0C-473B-BBFE-B63469C10371}"/>
              </a:ext>
            </a:extLst>
          </p:cNvPr>
          <p:cNvSpPr/>
          <p:nvPr/>
        </p:nvSpPr>
        <p:spPr>
          <a:xfrm>
            <a:off x="9662915"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Blueprints</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AI</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err="1">
                <a:ln>
                  <a:noFill/>
                </a:ln>
                <a:solidFill>
                  <a:srgbClr val="FFFFFF"/>
                </a:solidFill>
                <a:effectLst/>
                <a:uLnTx/>
                <a:uFillTx/>
                <a:latin typeface="Segoe UI"/>
                <a:ea typeface="+mn-ea"/>
                <a:cs typeface="+mn-cs"/>
              </a:rPr>
              <a:t>BigData</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Hybrid networks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Identity management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IoT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Serverless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SAP</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VMs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err="1">
                <a:ln>
                  <a:noFill/>
                </a:ln>
                <a:solidFill>
                  <a:srgbClr val="FFFFFF"/>
                </a:solidFill>
                <a:effectLst/>
                <a:uLnTx/>
                <a:uFillTx/>
                <a:latin typeface="Segoe UI"/>
                <a:ea typeface="+mn-ea"/>
                <a:cs typeface="+mn-cs"/>
              </a:rPr>
              <a:t>WebApps</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DevOps</a:t>
            </a:r>
          </a:p>
        </p:txBody>
      </p:sp>
      <p:sp>
        <p:nvSpPr>
          <p:cNvPr id="2" name="Title 1">
            <a:extLst>
              <a:ext uri="{FF2B5EF4-FFF2-40B4-BE49-F238E27FC236}">
                <a16:creationId xmlns:a16="http://schemas.microsoft.com/office/drawing/2014/main" id="{13879E56-79F7-4195-B5F6-67C5022473C1}"/>
              </a:ext>
            </a:extLst>
          </p:cNvPr>
          <p:cNvSpPr>
            <a:spLocks noGrp="1"/>
          </p:cNvSpPr>
          <p:nvPr>
            <p:ph type="title"/>
          </p:nvPr>
        </p:nvSpPr>
        <p:spPr/>
        <p:txBody>
          <a:bodyPr/>
          <a:lstStyle/>
          <a:p>
            <a:r>
              <a:rPr lang="en-US"/>
              <a:t>Ready</a:t>
            </a:r>
          </a:p>
        </p:txBody>
      </p:sp>
      <p:sp>
        <p:nvSpPr>
          <p:cNvPr id="3" name="Rectangle 2">
            <a:extLst>
              <a:ext uri="{FF2B5EF4-FFF2-40B4-BE49-F238E27FC236}">
                <a16:creationId xmlns:a16="http://schemas.microsoft.com/office/drawing/2014/main" id="{1BC9D39C-4DB6-44C8-B4DC-3D308C44246D}"/>
              </a:ext>
            </a:extLst>
          </p:cNvPr>
          <p:cNvSpPr/>
          <p:nvPr/>
        </p:nvSpPr>
        <p:spPr>
          <a:xfrm>
            <a:off x="588262" y="1312500"/>
            <a:ext cx="6669787" cy="923330"/>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Ready establishes a cloud foundation or Adoption Target that can provide hosting for any adoption efforts. This should consist of common denominators across 80–90% of cloud adoption.</a:t>
            </a:r>
          </a:p>
        </p:txBody>
      </p:sp>
      <p:sp>
        <p:nvSpPr>
          <p:cNvPr id="27" name="Rectangle: Rounded Corners 26">
            <a:extLst>
              <a:ext uri="{FF2B5EF4-FFF2-40B4-BE49-F238E27FC236}">
                <a16:creationId xmlns:a16="http://schemas.microsoft.com/office/drawing/2014/main" id="{947D8DB2-5A54-42E7-A297-ADECB40788FD}"/>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8" name="Group 27" descr="Ready">
            <a:extLst>
              <a:ext uri="{FF2B5EF4-FFF2-40B4-BE49-F238E27FC236}">
                <a16:creationId xmlns:a16="http://schemas.microsoft.com/office/drawing/2014/main" id="{412CC7AA-321E-482A-8CB0-2A08BFF37A4E}"/>
              </a:ext>
            </a:extLst>
          </p:cNvPr>
          <p:cNvGrpSpPr/>
          <p:nvPr/>
        </p:nvGrpSpPr>
        <p:grpSpPr>
          <a:xfrm>
            <a:off x="9310370" y="395708"/>
            <a:ext cx="1228859" cy="437524"/>
            <a:chOff x="6345065" y="2909875"/>
            <a:chExt cx="2323170" cy="827144"/>
          </a:xfrm>
        </p:grpSpPr>
        <p:sp>
          <p:nvSpPr>
            <p:cNvPr id="29" name="Rectangle: Rounded Corners 28">
              <a:extLst>
                <a:ext uri="{FF2B5EF4-FFF2-40B4-BE49-F238E27FC236}">
                  <a16:creationId xmlns:a16="http://schemas.microsoft.com/office/drawing/2014/main" id="{00226F17-71F0-4B83-B4DC-DF0B6E30EBB8}"/>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0" name="TextBox 29">
              <a:extLst>
                <a:ext uri="{FF2B5EF4-FFF2-40B4-BE49-F238E27FC236}">
                  <a16:creationId xmlns:a16="http://schemas.microsoft.com/office/drawing/2014/main" id="{E9C0B500-1A12-4BE7-A390-39BEBB45ADFF}"/>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31" name="check 3" title="Icon of a checkmark with a circle around it">
              <a:extLst>
                <a:ext uri="{FF2B5EF4-FFF2-40B4-BE49-F238E27FC236}">
                  <a16:creationId xmlns:a16="http://schemas.microsoft.com/office/drawing/2014/main" id="{E14CC724-4B07-4C62-833E-4E2E2F467832}"/>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2" name="Group 31" descr="Plan">
            <a:extLst>
              <a:ext uri="{FF2B5EF4-FFF2-40B4-BE49-F238E27FC236}">
                <a16:creationId xmlns:a16="http://schemas.microsoft.com/office/drawing/2014/main" id="{F9365000-8F03-4998-8E92-8EE560965723}"/>
              </a:ext>
            </a:extLst>
          </p:cNvPr>
          <p:cNvGrpSpPr/>
          <p:nvPr/>
        </p:nvGrpSpPr>
        <p:grpSpPr>
          <a:xfrm>
            <a:off x="8011157" y="395708"/>
            <a:ext cx="1226203" cy="437524"/>
            <a:chOff x="3716688" y="2901128"/>
            <a:chExt cx="2318149" cy="827144"/>
          </a:xfrm>
        </p:grpSpPr>
        <p:sp>
          <p:nvSpPr>
            <p:cNvPr id="33" name="Rectangle: Rounded Corners 32">
              <a:extLst>
                <a:ext uri="{FF2B5EF4-FFF2-40B4-BE49-F238E27FC236}">
                  <a16:creationId xmlns:a16="http://schemas.microsoft.com/office/drawing/2014/main" id="{3ED31E5D-6136-46F4-8C3B-04C211B0DCF8}"/>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TextBox 33">
              <a:extLst>
                <a:ext uri="{FF2B5EF4-FFF2-40B4-BE49-F238E27FC236}">
                  <a16:creationId xmlns:a16="http://schemas.microsoft.com/office/drawing/2014/main" id="{12C44435-D075-419C-A804-088C1A455C0D}"/>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5" name="BulletedList_E8FD" title="Icon of a bulleted list">
              <a:extLst>
                <a:ext uri="{FF2B5EF4-FFF2-40B4-BE49-F238E27FC236}">
                  <a16:creationId xmlns:a16="http://schemas.microsoft.com/office/drawing/2014/main" id="{367E45A6-A4BE-4911-A52B-E1DBF613BC04}"/>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6" name="Group 35" descr="Adpot">
            <a:extLst>
              <a:ext uri="{FF2B5EF4-FFF2-40B4-BE49-F238E27FC236}">
                <a16:creationId xmlns:a16="http://schemas.microsoft.com/office/drawing/2014/main" id="{70B3EE43-748B-4A92-A420-9447EC3CCB1B}"/>
              </a:ext>
            </a:extLst>
          </p:cNvPr>
          <p:cNvGrpSpPr/>
          <p:nvPr/>
        </p:nvGrpSpPr>
        <p:grpSpPr>
          <a:xfrm>
            <a:off x="10622288" y="395708"/>
            <a:ext cx="1206105" cy="437524"/>
            <a:chOff x="9006021" y="2909875"/>
            <a:chExt cx="2280155" cy="827144"/>
          </a:xfrm>
        </p:grpSpPr>
        <p:sp>
          <p:nvSpPr>
            <p:cNvPr id="37" name="Rectangle: Rounded Corners 36">
              <a:extLst>
                <a:ext uri="{FF2B5EF4-FFF2-40B4-BE49-F238E27FC236}">
                  <a16:creationId xmlns:a16="http://schemas.microsoft.com/office/drawing/2014/main" id="{586B9C18-6F6A-4301-BCB7-0C885050EA04}"/>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8" name="Rectangle 37">
              <a:extLst>
                <a:ext uri="{FF2B5EF4-FFF2-40B4-BE49-F238E27FC236}">
                  <a16:creationId xmlns:a16="http://schemas.microsoft.com/office/drawing/2014/main" id="{C93EC8BA-B0F8-4833-A7C8-2DD0A7C62C81}"/>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39" name="arrow_3" title="Icon of an arrow pointing down at a line">
              <a:extLst>
                <a:ext uri="{FF2B5EF4-FFF2-40B4-BE49-F238E27FC236}">
                  <a16:creationId xmlns:a16="http://schemas.microsoft.com/office/drawing/2014/main" id="{4C780074-F8D6-4E97-99A6-12B595819348}"/>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40" name="Group 39" descr="Define Strategy">
            <a:extLst>
              <a:ext uri="{FF2B5EF4-FFF2-40B4-BE49-F238E27FC236}">
                <a16:creationId xmlns:a16="http://schemas.microsoft.com/office/drawing/2014/main" id="{71987458-BAB8-4DB4-8F05-63FFDF13BDE8}"/>
              </a:ext>
            </a:extLst>
          </p:cNvPr>
          <p:cNvGrpSpPr/>
          <p:nvPr/>
        </p:nvGrpSpPr>
        <p:grpSpPr>
          <a:xfrm>
            <a:off x="6629115" y="312170"/>
            <a:ext cx="1226203" cy="604598"/>
            <a:chOff x="1103923" y="2743198"/>
            <a:chExt cx="2318149" cy="1143000"/>
          </a:xfrm>
        </p:grpSpPr>
        <p:sp>
          <p:nvSpPr>
            <p:cNvPr id="41" name="Rectangle: Rounded Corners 40">
              <a:extLst>
                <a:ext uri="{FF2B5EF4-FFF2-40B4-BE49-F238E27FC236}">
                  <a16:creationId xmlns:a16="http://schemas.microsoft.com/office/drawing/2014/main" id="{EB417D03-AE7B-4931-874B-872FAD8F1B9C}"/>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2" name="plan" title="Icon of a circle with an arrow projecting from it between two exes">
              <a:extLst>
                <a:ext uri="{FF2B5EF4-FFF2-40B4-BE49-F238E27FC236}">
                  <a16:creationId xmlns:a16="http://schemas.microsoft.com/office/drawing/2014/main" id="{59B2C095-1B8C-4C1F-BF23-2A0D81B241ED}"/>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3" name="TextBox 42">
              <a:extLst>
                <a:ext uri="{FF2B5EF4-FFF2-40B4-BE49-F238E27FC236}">
                  <a16:creationId xmlns:a16="http://schemas.microsoft.com/office/drawing/2014/main" id="{40C1CD60-5070-4D27-ACB4-49AC8E81B293}"/>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4" name="Rectangle: Rounded Corners 43">
            <a:extLst>
              <a:ext uri="{FF2B5EF4-FFF2-40B4-BE49-F238E27FC236}">
                <a16:creationId xmlns:a16="http://schemas.microsoft.com/office/drawing/2014/main" id="{D464C68B-B35E-43FD-A99A-F2E9FA4829CA}"/>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5" name="Group 44" descr="Manage">
            <a:extLst>
              <a:ext uri="{FF2B5EF4-FFF2-40B4-BE49-F238E27FC236}">
                <a16:creationId xmlns:a16="http://schemas.microsoft.com/office/drawing/2014/main" id="{96EFE2A5-449E-40A0-9A5C-5971F3E25306}"/>
              </a:ext>
            </a:extLst>
          </p:cNvPr>
          <p:cNvGrpSpPr/>
          <p:nvPr/>
        </p:nvGrpSpPr>
        <p:grpSpPr>
          <a:xfrm>
            <a:off x="9954953" y="1093250"/>
            <a:ext cx="1228859" cy="437524"/>
            <a:chOff x="6172864" y="5454930"/>
            <a:chExt cx="2323170" cy="827144"/>
          </a:xfrm>
        </p:grpSpPr>
        <p:sp>
          <p:nvSpPr>
            <p:cNvPr id="46" name="Rectangle: Rounded Corners 45">
              <a:extLst>
                <a:ext uri="{FF2B5EF4-FFF2-40B4-BE49-F238E27FC236}">
                  <a16:creationId xmlns:a16="http://schemas.microsoft.com/office/drawing/2014/main" id="{F6788359-050E-46C9-9D60-E01A36F3CAFA}"/>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7" name="Trackers_EADF_bidi" title="Icon of a clipboard with a checklist on it">
              <a:extLst>
                <a:ext uri="{FF2B5EF4-FFF2-40B4-BE49-F238E27FC236}">
                  <a16:creationId xmlns:a16="http://schemas.microsoft.com/office/drawing/2014/main" id="{B448B231-A42A-46C5-8A69-B428A4131BCF}"/>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48" name="TextBox 47">
              <a:extLst>
                <a:ext uri="{FF2B5EF4-FFF2-40B4-BE49-F238E27FC236}">
                  <a16:creationId xmlns:a16="http://schemas.microsoft.com/office/drawing/2014/main" id="{42E0B7AD-F6A1-4EA5-8818-020A1EF6E591}"/>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49" name="Group 48" descr="Govern">
            <a:extLst>
              <a:ext uri="{FF2B5EF4-FFF2-40B4-BE49-F238E27FC236}">
                <a16:creationId xmlns:a16="http://schemas.microsoft.com/office/drawing/2014/main" id="{6F179BB9-6AD6-4225-85C1-6F5DF26B1554}"/>
              </a:ext>
            </a:extLst>
          </p:cNvPr>
          <p:cNvGrpSpPr/>
          <p:nvPr/>
        </p:nvGrpSpPr>
        <p:grpSpPr>
          <a:xfrm>
            <a:off x="8655740" y="1093250"/>
            <a:ext cx="1226203" cy="437524"/>
            <a:chOff x="3716688" y="5454930"/>
            <a:chExt cx="2318149" cy="827144"/>
          </a:xfrm>
        </p:grpSpPr>
        <p:sp>
          <p:nvSpPr>
            <p:cNvPr id="50" name="Rectangle: Rounded Corners 49">
              <a:extLst>
                <a:ext uri="{FF2B5EF4-FFF2-40B4-BE49-F238E27FC236}">
                  <a16:creationId xmlns:a16="http://schemas.microsoft.com/office/drawing/2014/main" id="{B5EB620C-7474-4572-A403-9794B090AFFD}"/>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1" name="Org_ECA6" title="Icon of three boxes in a bracket chart">
              <a:extLst>
                <a:ext uri="{FF2B5EF4-FFF2-40B4-BE49-F238E27FC236}">
                  <a16:creationId xmlns:a16="http://schemas.microsoft.com/office/drawing/2014/main" id="{B96DE0A0-B4F8-4C5C-88DE-62D326D50ED0}"/>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2" name="TextBox 51">
              <a:extLst>
                <a:ext uri="{FF2B5EF4-FFF2-40B4-BE49-F238E27FC236}">
                  <a16:creationId xmlns:a16="http://schemas.microsoft.com/office/drawing/2014/main" id="{B2E955AB-BF49-4D0B-8FEB-C48634703C8C}"/>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53" name="Rectangle 52">
            <a:extLst>
              <a:ext uri="{FF2B5EF4-FFF2-40B4-BE49-F238E27FC236}">
                <a16:creationId xmlns:a16="http://schemas.microsoft.com/office/drawing/2014/main" id="{34125725-270D-4D7A-95CF-AF9859AA0E48}"/>
              </a:ext>
              <a:ext uri="{C183D7F6-B498-43B3-948B-1728B52AA6E4}">
                <adec:decorative xmlns:adec="http://schemas.microsoft.com/office/drawing/2017/decorative" val="1"/>
              </a:ext>
            </a:extLst>
          </p:cNvPr>
          <p:cNvSpPr/>
          <p:nvPr/>
        </p:nvSpPr>
        <p:spPr bwMode="auto">
          <a:xfrm>
            <a:off x="10572147" y="338138"/>
            <a:ext cx="1300766" cy="528637"/>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 name="Rectangle 53">
            <a:extLst>
              <a:ext uri="{FF2B5EF4-FFF2-40B4-BE49-F238E27FC236}">
                <a16:creationId xmlns:a16="http://schemas.microsoft.com/office/drawing/2014/main" id="{3CE040E4-1A1A-4D84-AB03-0D257669E455}"/>
              </a:ext>
              <a:ext uri="{C183D7F6-B498-43B3-948B-1728B52AA6E4}">
                <adec:decorative xmlns:adec="http://schemas.microsoft.com/office/drawing/2017/decorative" val="1"/>
              </a:ext>
            </a:extLst>
          </p:cNvPr>
          <p:cNvSpPr/>
          <p:nvPr/>
        </p:nvSpPr>
        <p:spPr bwMode="auto">
          <a:xfrm>
            <a:off x="8512566" y="954007"/>
            <a:ext cx="2833614"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 name="Rectangle 54">
            <a:extLst>
              <a:ext uri="{FF2B5EF4-FFF2-40B4-BE49-F238E27FC236}">
                <a16:creationId xmlns:a16="http://schemas.microsoft.com/office/drawing/2014/main" id="{402F10CE-9BF9-4452-B81E-5F44C43944C0}"/>
              </a:ext>
              <a:ext uri="{C183D7F6-B498-43B3-948B-1728B52AA6E4}">
                <adec:decorative xmlns:adec="http://schemas.microsoft.com/office/drawing/2017/decorative" val="1"/>
              </a:ext>
            </a:extLst>
          </p:cNvPr>
          <p:cNvSpPr/>
          <p:nvPr/>
        </p:nvSpPr>
        <p:spPr bwMode="auto">
          <a:xfrm>
            <a:off x="6463431" y="238711"/>
            <a:ext cx="1428752"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 name="Rectangle 55">
            <a:extLst>
              <a:ext uri="{FF2B5EF4-FFF2-40B4-BE49-F238E27FC236}">
                <a16:creationId xmlns:a16="http://schemas.microsoft.com/office/drawing/2014/main" id="{816A56F3-FCA9-49CA-BE9F-EC7D1D29F086}"/>
              </a:ext>
              <a:ext uri="{C183D7F6-B498-43B3-948B-1728B52AA6E4}">
                <adec:decorative xmlns:adec="http://schemas.microsoft.com/office/drawing/2017/decorative" val="1"/>
              </a:ext>
            </a:extLst>
          </p:cNvPr>
          <p:cNvSpPr/>
          <p:nvPr/>
        </p:nvSpPr>
        <p:spPr bwMode="auto">
          <a:xfrm>
            <a:off x="7993145" y="338138"/>
            <a:ext cx="1300766" cy="528637"/>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2335354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par>
                                <p:cTn id="8" presetID="42" presetClass="path" presetSubtype="0" decel="100000" fill="hold" grpId="1" nodeType="withEffect">
                                  <p:stCondLst>
                                    <p:cond delay="0"/>
                                  </p:stCondLst>
                                  <p:childTnLst>
                                    <p:animMotion origin="layout" path="M 4.16667E-6 0.04491 L 4.16667E-6 1.48148E-6 " pathEditMode="relative" rAng="0" ptsTypes="AA">
                                      <p:cBhvr>
                                        <p:cTn id="9" dur="600" fill="hold"/>
                                        <p:tgtEl>
                                          <p:spTgt spid="57"/>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8"/>
                                        </p:tgtEl>
                                        <p:attrNameLst>
                                          <p:attrName>style.visibility</p:attrName>
                                        </p:attrNameLst>
                                      </p:cBhvr>
                                      <p:to>
                                        <p:strVal val="visible"/>
                                      </p:to>
                                    </p:set>
                                    <p:animEffect transition="in" filter="fade">
                                      <p:cBhvr>
                                        <p:cTn id="14" dur="500"/>
                                        <p:tgtEl>
                                          <p:spTgt spid="58"/>
                                        </p:tgtEl>
                                      </p:cBhvr>
                                    </p:animEffect>
                                  </p:childTnLst>
                                </p:cTn>
                              </p:par>
                              <p:par>
                                <p:cTn id="15" presetID="42" presetClass="path" presetSubtype="0" decel="100000" fill="hold" grpId="1" nodeType="withEffect">
                                  <p:stCondLst>
                                    <p:cond delay="0"/>
                                  </p:stCondLst>
                                  <p:childTnLst>
                                    <p:animMotion origin="layout" path="M -3.125E-6 0.04491 L -3.125E-6 1.48148E-6 " pathEditMode="relative" rAng="0" ptsTypes="AA">
                                      <p:cBhvr>
                                        <p:cTn id="16" dur="600" fill="hold"/>
                                        <p:tgtEl>
                                          <p:spTgt spid="58"/>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fade">
                                      <p:cBhvr>
                                        <p:cTn id="21" dur="500"/>
                                        <p:tgtEl>
                                          <p:spTgt spid="59"/>
                                        </p:tgtEl>
                                      </p:cBhvr>
                                    </p:animEffect>
                                  </p:childTnLst>
                                </p:cTn>
                              </p:par>
                              <p:par>
                                <p:cTn id="22" presetID="42" presetClass="path" presetSubtype="0" decel="100000" fill="hold" grpId="1" nodeType="withEffect">
                                  <p:stCondLst>
                                    <p:cond delay="0"/>
                                  </p:stCondLst>
                                  <p:childTnLst>
                                    <p:animMotion origin="layout" path="M -1.04167E-6 0.04491 L -1.04167E-6 1.48148E-6 " pathEditMode="relative" rAng="0" ptsTypes="AA">
                                      <p:cBhvr>
                                        <p:cTn id="23" dur="600" fill="hold"/>
                                        <p:tgtEl>
                                          <p:spTgt spid="59"/>
                                        </p:tgtEl>
                                        <p:attrNameLst>
                                          <p:attrName>ppt_x</p:attrName>
                                          <p:attrName>ppt_y</p:attrName>
                                        </p:attrNameLst>
                                      </p:cBhvr>
                                      <p:rCtr x="0" y="-2245"/>
                                    </p:animMotion>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0"/>
                                        </p:tgtEl>
                                        <p:attrNameLst>
                                          <p:attrName>style.visibility</p:attrName>
                                        </p:attrNameLst>
                                      </p:cBhvr>
                                      <p:to>
                                        <p:strVal val="visible"/>
                                      </p:to>
                                    </p:set>
                                    <p:animEffect transition="in" filter="fade">
                                      <p:cBhvr>
                                        <p:cTn id="28" dur="500"/>
                                        <p:tgtEl>
                                          <p:spTgt spid="60"/>
                                        </p:tgtEl>
                                      </p:cBhvr>
                                    </p:animEffect>
                                  </p:childTnLst>
                                </p:cTn>
                              </p:par>
                              <p:par>
                                <p:cTn id="29" presetID="42" presetClass="path" presetSubtype="0" decel="100000" fill="hold" grpId="1" nodeType="withEffect">
                                  <p:stCondLst>
                                    <p:cond delay="0"/>
                                  </p:stCondLst>
                                  <p:childTnLst>
                                    <p:animMotion origin="layout" path="M 1.45833E-6 0.04491 L 1.45833E-6 1.48148E-6 " pathEditMode="relative" rAng="0" ptsTypes="AA">
                                      <p:cBhvr>
                                        <p:cTn id="30" dur="600" fill="hold"/>
                                        <p:tgtEl>
                                          <p:spTgt spid="60"/>
                                        </p:tgtEl>
                                        <p:attrNameLst>
                                          <p:attrName>ppt_x</p:attrName>
                                          <p:attrName>ppt_y</p:attrName>
                                        </p:attrNameLst>
                                      </p:cBhvr>
                                      <p:rCtr x="0" y="-2245"/>
                                    </p:animMotion>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fade">
                                      <p:cBhvr>
                                        <p:cTn id="35" dur="500"/>
                                        <p:tgtEl>
                                          <p:spTgt spid="61"/>
                                        </p:tgtEl>
                                      </p:cBhvr>
                                    </p:animEffect>
                                  </p:childTnLst>
                                </p:cTn>
                              </p:par>
                              <p:par>
                                <p:cTn id="36" presetID="42" presetClass="path" presetSubtype="0" decel="100000" fill="hold" grpId="1" nodeType="withEffect">
                                  <p:stCondLst>
                                    <p:cond delay="0"/>
                                  </p:stCondLst>
                                  <p:childTnLst>
                                    <p:animMotion origin="layout" path="M 3.95833E-6 0.04491 L 3.95833E-6 1.48148E-6 " pathEditMode="relative" rAng="0" ptsTypes="AA">
                                      <p:cBhvr>
                                        <p:cTn id="37" dur="600" fill="hold"/>
                                        <p:tgtEl>
                                          <p:spTgt spid="61"/>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FB6A6-44C5-47AA-9954-7661C3ADB536}"/>
              </a:ext>
            </a:extLst>
          </p:cNvPr>
          <p:cNvSpPr>
            <a:spLocks noGrp="1"/>
          </p:cNvSpPr>
          <p:nvPr>
            <p:ph type="title"/>
          </p:nvPr>
        </p:nvSpPr>
        <p:spPr/>
        <p:txBody>
          <a:bodyPr/>
          <a:lstStyle/>
          <a:p>
            <a:r>
              <a:rPr lang="en-US"/>
              <a:t>Adopt: Migrate</a:t>
            </a:r>
          </a:p>
        </p:txBody>
      </p:sp>
      <p:sp>
        <p:nvSpPr>
          <p:cNvPr id="5" name="Rectangle 4">
            <a:extLst>
              <a:ext uri="{FF2B5EF4-FFF2-40B4-BE49-F238E27FC236}">
                <a16:creationId xmlns:a16="http://schemas.microsoft.com/office/drawing/2014/main" id="{CB088C91-878D-4F9C-AF4D-93C00E71B8DE}"/>
              </a:ext>
            </a:extLst>
          </p:cNvPr>
          <p:cNvSpPr/>
          <p:nvPr/>
        </p:nvSpPr>
        <p:spPr>
          <a:xfrm>
            <a:off x="588262" y="1312500"/>
            <a:ext cx="6333231" cy="907171"/>
          </a:xfrm>
          <a:prstGeom prst="rect">
            <a:avLst/>
          </a:prstGeom>
        </p:spPr>
        <p:txBody>
          <a:bodyPr wrap="square" lIns="0">
            <a:spAutoFit/>
          </a:bodyPr>
          <a:lstStyle/>
          <a:p>
            <a:pPr lvl="0">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Cloud adoption will include workloads which do not warrant significant investments in the creation of new business logic. </a:t>
            </a:r>
            <a:r>
              <a:rPr lang="en-US"/>
              <a:t>These workloads are candidates for migration to the cloud</a:t>
            </a: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 </a:t>
            </a:r>
          </a:p>
        </p:txBody>
      </p:sp>
      <p:sp>
        <p:nvSpPr>
          <p:cNvPr id="27" name="Rectangle: Rounded Corners 26">
            <a:extLst>
              <a:ext uri="{FF2B5EF4-FFF2-40B4-BE49-F238E27FC236}">
                <a16:creationId xmlns:a16="http://schemas.microsoft.com/office/drawing/2014/main" id="{3FD02281-0C81-465F-AB32-20BFC1D7C0E0}"/>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8" name="Group 27" descr="Ready">
            <a:extLst>
              <a:ext uri="{FF2B5EF4-FFF2-40B4-BE49-F238E27FC236}">
                <a16:creationId xmlns:a16="http://schemas.microsoft.com/office/drawing/2014/main" id="{96FE9303-11F3-4001-B5FA-E5726C27FD39}"/>
              </a:ext>
            </a:extLst>
          </p:cNvPr>
          <p:cNvGrpSpPr/>
          <p:nvPr/>
        </p:nvGrpSpPr>
        <p:grpSpPr>
          <a:xfrm>
            <a:off x="9310370" y="395708"/>
            <a:ext cx="1228859" cy="437524"/>
            <a:chOff x="6345065" y="2909875"/>
            <a:chExt cx="2323170" cy="827144"/>
          </a:xfrm>
        </p:grpSpPr>
        <p:sp>
          <p:nvSpPr>
            <p:cNvPr id="29" name="Rectangle: Rounded Corners 28">
              <a:extLst>
                <a:ext uri="{FF2B5EF4-FFF2-40B4-BE49-F238E27FC236}">
                  <a16:creationId xmlns:a16="http://schemas.microsoft.com/office/drawing/2014/main" id="{F455609E-D7C6-4CE5-9866-D8C5E795913C}"/>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0" name="TextBox 29">
              <a:extLst>
                <a:ext uri="{FF2B5EF4-FFF2-40B4-BE49-F238E27FC236}">
                  <a16:creationId xmlns:a16="http://schemas.microsoft.com/office/drawing/2014/main" id="{F7A44BD1-4C22-44ED-906C-09A799E3EC9C}"/>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31" name="check 3" title="Icon of a checkmark with a circle around it">
              <a:extLst>
                <a:ext uri="{FF2B5EF4-FFF2-40B4-BE49-F238E27FC236}">
                  <a16:creationId xmlns:a16="http://schemas.microsoft.com/office/drawing/2014/main" id="{62147B8C-E9F0-42B5-95E0-6558C6AE2992}"/>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2" name="Group 31" descr="Plan">
            <a:extLst>
              <a:ext uri="{FF2B5EF4-FFF2-40B4-BE49-F238E27FC236}">
                <a16:creationId xmlns:a16="http://schemas.microsoft.com/office/drawing/2014/main" id="{1E735656-C4D8-42F6-B097-B7BF5ED47643}"/>
              </a:ext>
            </a:extLst>
          </p:cNvPr>
          <p:cNvGrpSpPr/>
          <p:nvPr/>
        </p:nvGrpSpPr>
        <p:grpSpPr>
          <a:xfrm>
            <a:off x="8011157" y="395708"/>
            <a:ext cx="1226203" cy="437524"/>
            <a:chOff x="3716688" y="2901128"/>
            <a:chExt cx="2318149" cy="827144"/>
          </a:xfrm>
        </p:grpSpPr>
        <p:sp>
          <p:nvSpPr>
            <p:cNvPr id="33" name="Rectangle: Rounded Corners 32">
              <a:extLst>
                <a:ext uri="{FF2B5EF4-FFF2-40B4-BE49-F238E27FC236}">
                  <a16:creationId xmlns:a16="http://schemas.microsoft.com/office/drawing/2014/main" id="{645202D6-3934-45A9-8B8C-7432226C6053}"/>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TextBox 33">
              <a:extLst>
                <a:ext uri="{FF2B5EF4-FFF2-40B4-BE49-F238E27FC236}">
                  <a16:creationId xmlns:a16="http://schemas.microsoft.com/office/drawing/2014/main" id="{993B8D9E-B577-4011-B2F5-25B1FD831FC0}"/>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5" name="BulletedList_E8FD" title="Icon of a bulleted list">
              <a:extLst>
                <a:ext uri="{FF2B5EF4-FFF2-40B4-BE49-F238E27FC236}">
                  <a16:creationId xmlns:a16="http://schemas.microsoft.com/office/drawing/2014/main" id="{03EEB6DA-C2B4-479D-8531-1CA70CB9EC26}"/>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6" name="Group 35" descr="Adpot">
            <a:extLst>
              <a:ext uri="{FF2B5EF4-FFF2-40B4-BE49-F238E27FC236}">
                <a16:creationId xmlns:a16="http://schemas.microsoft.com/office/drawing/2014/main" id="{B01C52A2-9AFF-4B1B-8B62-8ED4083BE218}"/>
              </a:ext>
            </a:extLst>
          </p:cNvPr>
          <p:cNvGrpSpPr/>
          <p:nvPr/>
        </p:nvGrpSpPr>
        <p:grpSpPr>
          <a:xfrm>
            <a:off x="10622288" y="395708"/>
            <a:ext cx="1206105" cy="437524"/>
            <a:chOff x="9006021" y="2909875"/>
            <a:chExt cx="2280155" cy="827144"/>
          </a:xfrm>
        </p:grpSpPr>
        <p:sp>
          <p:nvSpPr>
            <p:cNvPr id="37" name="Rectangle: Rounded Corners 36">
              <a:extLst>
                <a:ext uri="{FF2B5EF4-FFF2-40B4-BE49-F238E27FC236}">
                  <a16:creationId xmlns:a16="http://schemas.microsoft.com/office/drawing/2014/main" id="{EB15577E-9678-4C8E-A676-7B14CBFD7BAA}"/>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8" name="Rectangle 37">
              <a:extLst>
                <a:ext uri="{FF2B5EF4-FFF2-40B4-BE49-F238E27FC236}">
                  <a16:creationId xmlns:a16="http://schemas.microsoft.com/office/drawing/2014/main" id="{16087D16-ADB1-4E74-9EF1-187D913FAD82}"/>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39" name="arrow_3" title="Icon of an arrow pointing down at a line">
              <a:extLst>
                <a:ext uri="{FF2B5EF4-FFF2-40B4-BE49-F238E27FC236}">
                  <a16:creationId xmlns:a16="http://schemas.microsoft.com/office/drawing/2014/main" id="{8C008A00-F6F7-4D22-8463-AD78F1C2DA21}"/>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40" name="Group 39" descr="Define Strategy">
            <a:extLst>
              <a:ext uri="{FF2B5EF4-FFF2-40B4-BE49-F238E27FC236}">
                <a16:creationId xmlns:a16="http://schemas.microsoft.com/office/drawing/2014/main" id="{5706D360-BD24-431F-8074-B78B2147101B}"/>
              </a:ext>
            </a:extLst>
          </p:cNvPr>
          <p:cNvGrpSpPr/>
          <p:nvPr/>
        </p:nvGrpSpPr>
        <p:grpSpPr>
          <a:xfrm>
            <a:off x="6629115" y="312170"/>
            <a:ext cx="1226203" cy="604598"/>
            <a:chOff x="1103923" y="2743198"/>
            <a:chExt cx="2318149" cy="1143000"/>
          </a:xfrm>
        </p:grpSpPr>
        <p:sp>
          <p:nvSpPr>
            <p:cNvPr id="41" name="Rectangle: Rounded Corners 40">
              <a:extLst>
                <a:ext uri="{FF2B5EF4-FFF2-40B4-BE49-F238E27FC236}">
                  <a16:creationId xmlns:a16="http://schemas.microsoft.com/office/drawing/2014/main" id="{E980A6BC-228A-4DBB-868F-751D3E465127}"/>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2" name="plan" title="Icon of a circle with an arrow projecting from it between two exes">
              <a:extLst>
                <a:ext uri="{FF2B5EF4-FFF2-40B4-BE49-F238E27FC236}">
                  <a16:creationId xmlns:a16="http://schemas.microsoft.com/office/drawing/2014/main" id="{56E81255-9252-4322-8219-E76A5701906F}"/>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3" name="TextBox 42">
              <a:extLst>
                <a:ext uri="{FF2B5EF4-FFF2-40B4-BE49-F238E27FC236}">
                  <a16:creationId xmlns:a16="http://schemas.microsoft.com/office/drawing/2014/main" id="{7FD6AB22-620F-4CDD-A559-B3A7652019AC}"/>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4" name="Rectangle: Rounded Corners 43">
            <a:extLst>
              <a:ext uri="{FF2B5EF4-FFF2-40B4-BE49-F238E27FC236}">
                <a16:creationId xmlns:a16="http://schemas.microsoft.com/office/drawing/2014/main" id="{97E62872-EDE9-44AF-A847-3789030A9F92}"/>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5" name="Group 44" descr="Manage">
            <a:extLst>
              <a:ext uri="{FF2B5EF4-FFF2-40B4-BE49-F238E27FC236}">
                <a16:creationId xmlns:a16="http://schemas.microsoft.com/office/drawing/2014/main" id="{6F86E9B5-0410-4B79-A238-8F82466CCD3C}"/>
              </a:ext>
            </a:extLst>
          </p:cNvPr>
          <p:cNvGrpSpPr/>
          <p:nvPr/>
        </p:nvGrpSpPr>
        <p:grpSpPr>
          <a:xfrm>
            <a:off x="9954953" y="1093250"/>
            <a:ext cx="1228859" cy="437524"/>
            <a:chOff x="6172864" y="5454930"/>
            <a:chExt cx="2323170" cy="827144"/>
          </a:xfrm>
        </p:grpSpPr>
        <p:sp>
          <p:nvSpPr>
            <p:cNvPr id="46" name="Rectangle: Rounded Corners 45">
              <a:extLst>
                <a:ext uri="{FF2B5EF4-FFF2-40B4-BE49-F238E27FC236}">
                  <a16:creationId xmlns:a16="http://schemas.microsoft.com/office/drawing/2014/main" id="{ED7AC1A9-287B-46DA-96D2-01AEA1151878}"/>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7" name="Trackers_EADF_bidi" title="Icon of a clipboard with a checklist on it">
              <a:extLst>
                <a:ext uri="{FF2B5EF4-FFF2-40B4-BE49-F238E27FC236}">
                  <a16:creationId xmlns:a16="http://schemas.microsoft.com/office/drawing/2014/main" id="{88FF6230-9A6F-491B-980B-811D5B88C1B8}"/>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48" name="TextBox 47">
              <a:extLst>
                <a:ext uri="{FF2B5EF4-FFF2-40B4-BE49-F238E27FC236}">
                  <a16:creationId xmlns:a16="http://schemas.microsoft.com/office/drawing/2014/main" id="{776199F3-364C-48D6-9ED6-7F1C62D64203}"/>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49" name="Group 48" descr="Govern">
            <a:extLst>
              <a:ext uri="{FF2B5EF4-FFF2-40B4-BE49-F238E27FC236}">
                <a16:creationId xmlns:a16="http://schemas.microsoft.com/office/drawing/2014/main" id="{0DD10722-399E-41CB-8AE3-0965AD732F89}"/>
              </a:ext>
            </a:extLst>
          </p:cNvPr>
          <p:cNvGrpSpPr/>
          <p:nvPr/>
        </p:nvGrpSpPr>
        <p:grpSpPr>
          <a:xfrm>
            <a:off x="8655740" y="1093250"/>
            <a:ext cx="1226203" cy="437524"/>
            <a:chOff x="3716688" y="5454930"/>
            <a:chExt cx="2318149" cy="827144"/>
          </a:xfrm>
        </p:grpSpPr>
        <p:sp>
          <p:nvSpPr>
            <p:cNvPr id="50" name="Rectangle: Rounded Corners 49">
              <a:extLst>
                <a:ext uri="{FF2B5EF4-FFF2-40B4-BE49-F238E27FC236}">
                  <a16:creationId xmlns:a16="http://schemas.microsoft.com/office/drawing/2014/main" id="{0796D9C6-30DA-415D-B11E-5CB2CABED748}"/>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1" name="Org_ECA6" title="Icon of three boxes in a bracket chart">
              <a:extLst>
                <a:ext uri="{FF2B5EF4-FFF2-40B4-BE49-F238E27FC236}">
                  <a16:creationId xmlns:a16="http://schemas.microsoft.com/office/drawing/2014/main" id="{A8DEBBFE-B0FA-44E7-BC81-82F7D0350EB5}"/>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2" name="TextBox 51">
              <a:extLst>
                <a:ext uri="{FF2B5EF4-FFF2-40B4-BE49-F238E27FC236}">
                  <a16:creationId xmlns:a16="http://schemas.microsoft.com/office/drawing/2014/main" id="{61D252FD-A1E4-412D-AC7D-782986F3ECD4}"/>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53" name="Rectangle 52">
            <a:extLst>
              <a:ext uri="{FF2B5EF4-FFF2-40B4-BE49-F238E27FC236}">
                <a16:creationId xmlns:a16="http://schemas.microsoft.com/office/drawing/2014/main" id="{AEECFF9A-0A0D-45E7-B7CF-CAD7C4B0D121}"/>
              </a:ext>
              <a:ext uri="{C183D7F6-B498-43B3-948B-1728B52AA6E4}">
                <adec:decorative xmlns:adec="http://schemas.microsoft.com/office/drawing/2017/decorative" val="1"/>
              </a:ext>
            </a:extLst>
          </p:cNvPr>
          <p:cNvSpPr/>
          <p:nvPr/>
        </p:nvSpPr>
        <p:spPr bwMode="auto">
          <a:xfrm>
            <a:off x="7958666" y="338138"/>
            <a:ext cx="2593447" cy="528637"/>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 name="Rectangle 53">
            <a:extLst>
              <a:ext uri="{FF2B5EF4-FFF2-40B4-BE49-F238E27FC236}">
                <a16:creationId xmlns:a16="http://schemas.microsoft.com/office/drawing/2014/main" id="{392BAD50-E523-4366-BD4C-3698BCE7DBA2}"/>
              </a:ext>
              <a:ext uri="{C183D7F6-B498-43B3-948B-1728B52AA6E4}">
                <adec:decorative xmlns:adec="http://schemas.microsoft.com/office/drawing/2017/decorative" val="1"/>
              </a:ext>
            </a:extLst>
          </p:cNvPr>
          <p:cNvSpPr/>
          <p:nvPr/>
        </p:nvSpPr>
        <p:spPr bwMode="auto">
          <a:xfrm>
            <a:off x="8512566" y="954007"/>
            <a:ext cx="2833614"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 name="Rectangle 54">
            <a:extLst>
              <a:ext uri="{FF2B5EF4-FFF2-40B4-BE49-F238E27FC236}">
                <a16:creationId xmlns:a16="http://schemas.microsoft.com/office/drawing/2014/main" id="{921769A8-1921-4BCF-AC71-8153CEA3DEE4}"/>
              </a:ext>
              <a:ext uri="{C183D7F6-B498-43B3-948B-1728B52AA6E4}">
                <adec:decorative xmlns:adec="http://schemas.microsoft.com/office/drawing/2017/decorative" val="1"/>
              </a:ext>
            </a:extLst>
          </p:cNvPr>
          <p:cNvSpPr/>
          <p:nvPr/>
        </p:nvSpPr>
        <p:spPr bwMode="auto">
          <a:xfrm>
            <a:off x="6585515" y="238711"/>
            <a:ext cx="1306668"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 name="Freeform: Shape 55">
            <a:extLst>
              <a:ext uri="{FF2B5EF4-FFF2-40B4-BE49-F238E27FC236}">
                <a16:creationId xmlns:a16="http://schemas.microsoft.com/office/drawing/2014/main" id="{AB3566B0-3C0C-437C-AB3C-C84B1AE6E86A}"/>
              </a:ext>
            </a:extLst>
          </p:cNvPr>
          <p:cNvSpPr/>
          <p:nvPr/>
        </p:nvSpPr>
        <p:spPr>
          <a:xfrm>
            <a:off x="59246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Assess</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Evaluate</a:t>
            </a:r>
            <a:r>
              <a:rPr kumimoji="0" lang="en-US" sz="1400" b="0" i="0" u="none" strike="noStrike" kern="1200" cap="none" spc="0" normalizeH="0" baseline="0" noProof="0">
                <a:ln>
                  <a:noFill/>
                </a:ln>
                <a:solidFill>
                  <a:srgbClr val="FFFFFF"/>
                </a:solidFill>
                <a:effectLst/>
                <a:uLnTx/>
                <a:uFillTx/>
                <a:latin typeface="Segoe UI"/>
                <a:ea typeface="+mn-ea"/>
                <a:cs typeface="+mn-cs"/>
              </a:rPr>
              <a:t> assets and establish a plan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Validate pre-requisites: </a:t>
            </a:r>
            <a:r>
              <a:rPr kumimoji="0" lang="en-US" sz="1400" b="0" i="0" u="none" strike="noStrike" kern="1200" cap="none" spc="0" normalizeH="0" baseline="0" noProof="0">
                <a:ln>
                  <a:noFill/>
                </a:ln>
                <a:solidFill>
                  <a:srgbClr val="FFFFFF"/>
                </a:solidFill>
                <a:effectLst/>
                <a:uLnTx/>
                <a:uFillTx/>
                <a:latin typeface="Segoe UI"/>
                <a:ea typeface="+mn-ea"/>
                <a:cs typeface="+mn-cs"/>
              </a:rPr>
              <a:t>landing zone, skilling</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Drivers: </a:t>
            </a:r>
            <a:r>
              <a:rPr kumimoji="0" lang="en-US" sz="1400" b="0" i="0" u="none" strike="noStrike" kern="1200" cap="none" spc="0" normalizeH="0" baseline="0" noProof="0">
                <a:ln>
                  <a:noFill/>
                </a:ln>
                <a:solidFill>
                  <a:srgbClr val="FFFFFF"/>
                </a:solidFill>
                <a:effectLst/>
                <a:uLnTx/>
                <a:uFillTx/>
                <a:latin typeface="Segoe UI"/>
                <a:ea typeface="+mn-ea"/>
                <a:cs typeface="+mn-cs"/>
              </a:rPr>
              <a:t>reducing capex, freeing up DC</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Quantitative factors: </a:t>
            </a:r>
            <a:r>
              <a:rPr kumimoji="0" lang="en-US" sz="1400" b="0" i="0" u="none" strike="noStrike" kern="1200" cap="none" spc="0" normalizeH="0" baseline="0" noProof="0">
                <a:ln>
                  <a:noFill/>
                </a:ln>
                <a:solidFill>
                  <a:srgbClr val="FFFFFF"/>
                </a:solidFill>
                <a:effectLst/>
                <a:uLnTx/>
                <a:uFillTx/>
                <a:latin typeface="Segoe UI"/>
                <a:ea typeface="+mn-ea"/>
                <a:cs typeface="+mn-cs"/>
              </a:rPr>
              <a:t>VMs, networking, compatibility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Qualitative factors: </a:t>
            </a:r>
            <a:r>
              <a:rPr kumimoji="0" lang="en-US" sz="1400" b="0" i="0" u="none" strike="noStrike" kern="1200" cap="none" spc="0" normalizeH="0" baseline="0" noProof="0">
                <a:ln>
                  <a:noFill/>
                </a:ln>
                <a:solidFill>
                  <a:srgbClr val="FFFFFF"/>
                </a:solidFill>
                <a:effectLst/>
                <a:uLnTx/>
                <a:uFillTx/>
                <a:latin typeface="Segoe UI"/>
                <a:ea typeface="+mn-ea"/>
                <a:cs typeface="+mn-cs"/>
              </a:rPr>
              <a:t>process dependencies, critical business events</a:t>
            </a:r>
          </a:p>
        </p:txBody>
      </p:sp>
      <p:sp>
        <p:nvSpPr>
          <p:cNvPr id="57" name="Freeform: Shape 56">
            <a:extLst>
              <a:ext uri="{FF2B5EF4-FFF2-40B4-BE49-F238E27FC236}">
                <a16:creationId xmlns:a16="http://schemas.microsoft.com/office/drawing/2014/main" id="{0B2CA044-54B3-432A-B088-E0A6C8EDD36C}"/>
              </a:ext>
            </a:extLst>
          </p:cNvPr>
          <p:cNvSpPr/>
          <p:nvPr/>
        </p:nvSpPr>
        <p:spPr>
          <a:xfrm>
            <a:off x="347433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Migrate: rehost</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Replicate</a:t>
            </a:r>
            <a:r>
              <a:rPr kumimoji="0" lang="en-US" sz="1400" b="0" i="0" u="none" strike="noStrike" kern="1200" cap="none" spc="0" normalizeH="0" baseline="0" noProof="0">
                <a:ln>
                  <a:noFill/>
                </a:ln>
                <a:solidFill>
                  <a:srgbClr val="FFFFFF"/>
                </a:solidFill>
                <a:effectLst/>
                <a:uLnTx/>
                <a:uFillTx/>
                <a:latin typeface="Segoe UI"/>
                <a:ea typeface="+mn-ea"/>
                <a:cs typeface="+mn-cs"/>
              </a:rPr>
              <a:t> (lift and shift)</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on-prem functionality using cloud native technology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Leverage </a:t>
            </a:r>
            <a:r>
              <a:rPr kumimoji="0" lang="en-US" sz="1400" b="0" i="0" u="none" strike="noStrike" kern="1200" cap="none" spc="0" normalizeH="0" baseline="0" noProof="0">
                <a:ln>
                  <a:noFill/>
                </a:ln>
                <a:solidFill>
                  <a:srgbClr val="FFFFFF"/>
                </a:solidFill>
                <a:effectLst/>
                <a:uLnTx/>
                <a:uFillTx/>
                <a:latin typeface="Segoe UI Semibold"/>
                <a:ea typeface="+mn-ea"/>
                <a:cs typeface="+mn-cs"/>
              </a:rPr>
              <a:t>Azure</a:t>
            </a:r>
            <a:br>
              <a:rPr kumimoji="0" lang="en-US" sz="1400" b="0" i="0" u="none" strike="noStrike" kern="1200" cap="none" spc="0" normalizeH="0" baseline="0" noProof="0">
                <a:ln>
                  <a:noFill/>
                </a:ln>
                <a:solidFill>
                  <a:srgbClr val="FFFFFF"/>
                </a:solidFill>
                <a:effectLst/>
                <a:uLnTx/>
                <a:uFillTx/>
                <a:latin typeface="Segoe UI Semibold"/>
                <a:ea typeface="+mn-ea"/>
                <a:cs typeface="+mn-cs"/>
              </a:rPr>
            </a:br>
            <a:r>
              <a:rPr kumimoji="0" lang="en-US" sz="1400" b="0" i="0" u="none" strike="noStrike" kern="1200" cap="none" spc="0" normalizeH="0" baseline="0" noProof="0">
                <a:ln>
                  <a:noFill/>
                </a:ln>
                <a:solidFill>
                  <a:srgbClr val="FFFFFF"/>
                </a:solidFill>
                <a:effectLst/>
                <a:uLnTx/>
                <a:uFillTx/>
                <a:latin typeface="Segoe UI Semibold"/>
                <a:ea typeface="+mn-ea"/>
                <a:cs typeface="+mn-cs"/>
              </a:rPr>
              <a:t>Migration Guide</a:t>
            </a:r>
          </a:p>
        </p:txBody>
      </p:sp>
      <p:sp>
        <p:nvSpPr>
          <p:cNvPr id="58" name="Freeform: Shape 57">
            <a:extLst>
              <a:ext uri="{FF2B5EF4-FFF2-40B4-BE49-F238E27FC236}">
                <a16:creationId xmlns:a16="http://schemas.microsoft.com/office/drawing/2014/main" id="{E2D976E6-962B-4E38-904B-8B41552440C7}"/>
              </a:ext>
            </a:extLst>
          </p:cNvPr>
          <p:cNvSpPr/>
          <p:nvPr/>
        </p:nvSpPr>
        <p:spPr>
          <a:xfrm>
            <a:off x="6356208"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Optimize</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Balance performance</a:t>
            </a:r>
            <a:br>
              <a:rPr kumimoji="0" lang="en-US" sz="1400" b="0" i="0" u="none" strike="noStrike" kern="1200" cap="none" spc="0" normalizeH="0" baseline="0" noProof="0">
                <a:ln>
                  <a:noFill/>
                </a:ln>
                <a:solidFill>
                  <a:srgbClr val="FFFFFF"/>
                </a:solidFill>
                <a:effectLst/>
                <a:uLnTx/>
                <a:uFillTx/>
                <a:latin typeface="Segoe UI Semibold"/>
                <a:ea typeface="+mn-ea"/>
                <a:cs typeface="+mn-cs"/>
              </a:rPr>
            </a:br>
            <a:r>
              <a:rPr kumimoji="0" lang="en-US" sz="1400" b="0" i="0" u="none" strike="noStrike" kern="1200" cap="none" spc="0" normalizeH="0" baseline="0" noProof="0">
                <a:ln>
                  <a:noFill/>
                </a:ln>
                <a:solidFill>
                  <a:srgbClr val="FFFFFF"/>
                </a:solidFill>
                <a:effectLst/>
                <a:uLnTx/>
                <a:uFillTx/>
                <a:latin typeface="Segoe UI Semibold"/>
                <a:ea typeface="+mn-ea"/>
                <a:cs typeface="+mn-cs"/>
              </a:rPr>
              <a:t>and price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Deliver the right</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experience </a:t>
            </a:r>
            <a:r>
              <a:rPr kumimoji="0" lang="en-US" sz="1400" b="0" i="0" u="none" strike="noStrike" kern="1200" cap="none" spc="0" normalizeH="0" baseline="0" noProof="0">
                <a:ln>
                  <a:noFill/>
                </a:ln>
                <a:solidFill>
                  <a:srgbClr val="FFFFFF"/>
                </a:solidFill>
                <a:effectLst/>
                <a:uLnTx/>
                <a:uFillTx/>
                <a:latin typeface="Segoe UI Semibold"/>
                <a:ea typeface="+mn-ea"/>
                <a:cs typeface="+mn-cs"/>
              </a:rPr>
              <a:t>within budget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Resize VM size, resize storage, resize database</a:t>
            </a:r>
          </a:p>
        </p:txBody>
      </p:sp>
      <p:sp>
        <p:nvSpPr>
          <p:cNvPr id="59" name="Freeform: Shape 58">
            <a:extLst>
              <a:ext uri="{FF2B5EF4-FFF2-40B4-BE49-F238E27FC236}">
                <a16:creationId xmlns:a16="http://schemas.microsoft.com/office/drawing/2014/main" id="{90E49FA8-4FFD-48CC-9FB5-86C1B0C7262D}"/>
              </a:ext>
            </a:extLst>
          </p:cNvPr>
          <p:cNvSpPr/>
          <p:nvPr/>
        </p:nvSpPr>
        <p:spPr>
          <a:xfrm>
            <a:off x="9238079"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Secure and manage</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Prepare the migrated asset for ongoing operations: </a:t>
            </a:r>
            <a:r>
              <a:rPr kumimoji="0" lang="en-US" sz="1400" b="0" i="0" u="none" strike="noStrike" kern="1200" cap="none" spc="0" normalizeH="0" baseline="0" noProof="0">
                <a:ln>
                  <a:noFill/>
                </a:ln>
                <a:solidFill>
                  <a:srgbClr val="FFFFFF"/>
                </a:solidFill>
                <a:effectLst/>
                <a:uLnTx/>
                <a:uFillTx/>
                <a:latin typeface="Segoe UI Semibold"/>
                <a:ea typeface="+mn-ea"/>
                <a:cs typeface="+mn-cs"/>
              </a:rPr>
              <a:t>security, monitoring, configuration</a:t>
            </a:r>
          </a:p>
        </p:txBody>
      </p:sp>
    </p:spTree>
    <p:extLst>
      <p:ext uri="{BB962C8B-B14F-4D97-AF65-F5344CB8AC3E}">
        <p14:creationId xmlns:p14="http://schemas.microsoft.com/office/powerpoint/2010/main" val="13115123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childTnLst>
                                </p:cTn>
                              </p:par>
                              <p:par>
                                <p:cTn id="8" presetID="42" presetClass="path" presetSubtype="0" decel="100000" fill="hold" grpId="1" nodeType="withEffect">
                                  <p:stCondLst>
                                    <p:cond delay="0"/>
                                  </p:stCondLst>
                                  <p:childTnLst>
                                    <p:animMotion origin="layout" path="M -3.54167E-6 0.04491 L -3.54167E-6 1.48148E-6 " pathEditMode="relative" rAng="0" ptsTypes="AA">
                                      <p:cBhvr>
                                        <p:cTn id="9" dur="600" fill="hold"/>
                                        <p:tgtEl>
                                          <p:spTgt spid="56"/>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7"/>
                                        </p:tgtEl>
                                        <p:attrNameLst>
                                          <p:attrName>style.visibility</p:attrName>
                                        </p:attrNameLst>
                                      </p:cBhvr>
                                      <p:to>
                                        <p:strVal val="visible"/>
                                      </p:to>
                                    </p:set>
                                    <p:animEffect transition="in" filter="fade">
                                      <p:cBhvr>
                                        <p:cTn id="14" dur="500"/>
                                        <p:tgtEl>
                                          <p:spTgt spid="57"/>
                                        </p:tgtEl>
                                      </p:cBhvr>
                                    </p:animEffect>
                                  </p:childTnLst>
                                </p:cTn>
                              </p:par>
                              <p:par>
                                <p:cTn id="15" presetID="42" presetClass="path" presetSubtype="0" decel="100000" fill="hold" grpId="1" nodeType="withEffect">
                                  <p:stCondLst>
                                    <p:cond delay="0"/>
                                  </p:stCondLst>
                                  <p:childTnLst>
                                    <p:animMotion origin="layout" path="M -1.875E-6 0.04491 L -1.875E-6 1.48148E-6 " pathEditMode="relative" rAng="0" ptsTypes="AA">
                                      <p:cBhvr>
                                        <p:cTn id="16" dur="600" fill="hold"/>
                                        <p:tgtEl>
                                          <p:spTgt spid="57"/>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8"/>
                                        </p:tgtEl>
                                        <p:attrNameLst>
                                          <p:attrName>style.visibility</p:attrName>
                                        </p:attrNameLst>
                                      </p:cBhvr>
                                      <p:to>
                                        <p:strVal val="visible"/>
                                      </p:to>
                                    </p:set>
                                    <p:animEffect transition="in" filter="fade">
                                      <p:cBhvr>
                                        <p:cTn id="21" dur="500"/>
                                        <p:tgtEl>
                                          <p:spTgt spid="58"/>
                                        </p:tgtEl>
                                      </p:cBhvr>
                                    </p:animEffect>
                                  </p:childTnLst>
                                </p:cTn>
                              </p:par>
                              <p:par>
                                <p:cTn id="22" presetID="42" presetClass="path" presetSubtype="0" decel="100000" fill="hold" grpId="1" nodeType="withEffect">
                                  <p:stCondLst>
                                    <p:cond delay="0"/>
                                  </p:stCondLst>
                                  <p:childTnLst>
                                    <p:animMotion origin="layout" path="M 1.11022E-16 0.04491 L 1.11022E-16 1.48148E-6 " pathEditMode="relative" rAng="0" ptsTypes="AA">
                                      <p:cBhvr>
                                        <p:cTn id="23" dur="600" fill="hold"/>
                                        <p:tgtEl>
                                          <p:spTgt spid="58"/>
                                        </p:tgtEl>
                                        <p:attrNameLst>
                                          <p:attrName>ppt_x</p:attrName>
                                          <p:attrName>ppt_y</p:attrName>
                                        </p:attrNameLst>
                                      </p:cBhvr>
                                      <p:rCtr x="0" y="-2245"/>
                                    </p:animMotion>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9"/>
                                        </p:tgtEl>
                                        <p:attrNameLst>
                                          <p:attrName>style.visibility</p:attrName>
                                        </p:attrNameLst>
                                      </p:cBhvr>
                                      <p:to>
                                        <p:strVal val="visible"/>
                                      </p:to>
                                    </p:set>
                                    <p:animEffect transition="in" filter="fade">
                                      <p:cBhvr>
                                        <p:cTn id="28" dur="500"/>
                                        <p:tgtEl>
                                          <p:spTgt spid="59"/>
                                        </p:tgtEl>
                                      </p:cBhvr>
                                    </p:animEffect>
                                  </p:childTnLst>
                                </p:cTn>
                              </p:par>
                              <p:par>
                                <p:cTn id="29" presetID="42" presetClass="path" presetSubtype="0" decel="100000" fill="hold" grpId="1" nodeType="withEffect">
                                  <p:stCondLst>
                                    <p:cond delay="0"/>
                                  </p:stCondLst>
                                  <p:childTnLst>
                                    <p:animMotion origin="layout" path="M 1.875E-6 0.04491 L 1.875E-6 1.48148E-6 " pathEditMode="relative" rAng="0" ptsTypes="AA">
                                      <p:cBhvr>
                                        <p:cTn id="30" dur="600" fill="hold"/>
                                        <p:tgtEl>
                                          <p:spTgt spid="59"/>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6" grpId="1" animBg="1"/>
      <p:bldP spid="57" grpId="0" animBg="1"/>
      <p:bldP spid="57" grpId="1" animBg="1"/>
      <p:bldP spid="58" grpId="0" animBg="1"/>
      <p:bldP spid="58" grpId="1" animBg="1"/>
      <p:bldP spid="59" grpId="0" animBg="1"/>
      <p:bldP spid="59"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FB6A6-44C5-47AA-9954-7661C3ADB536}"/>
              </a:ext>
            </a:extLst>
          </p:cNvPr>
          <p:cNvSpPr>
            <a:spLocks noGrp="1"/>
          </p:cNvSpPr>
          <p:nvPr>
            <p:ph type="title"/>
          </p:nvPr>
        </p:nvSpPr>
        <p:spPr/>
        <p:txBody>
          <a:bodyPr/>
          <a:lstStyle/>
          <a:p>
            <a:r>
              <a:rPr lang="en-US"/>
              <a:t>Adopt: Innovate</a:t>
            </a:r>
          </a:p>
        </p:txBody>
      </p:sp>
      <p:sp>
        <p:nvSpPr>
          <p:cNvPr id="9" name="Rectangle 8">
            <a:extLst>
              <a:ext uri="{FF2B5EF4-FFF2-40B4-BE49-F238E27FC236}">
                <a16:creationId xmlns:a16="http://schemas.microsoft.com/office/drawing/2014/main" id="{9E83D2E4-19CC-46DC-9C97-72084E8BEF5A}"/>
              </a:ext>
            </a:extLst>
          </p:cNvPr>
          <p:cNvSpPr/>
          <p:nvPr/>
        </p:nvSpPr>
        <p:spPr>
          <a:xfrm>
            <a:off x="637675" y="1127134"/>
            <a:ext cx="7298801" cy="1178784"/>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Older apps can take advantage of many of the same cloud-native benefits by modernizing the solution or components of the solution. Modern DevOps invites into the process to create shorter feedback loops and better customer experiences. </a:t>
            </a:r>
          </a:p>
        </p:txBody>
      </p:sp>
      <p:sp>
        <p:nvSpPr>
          <p:cNvPr id="27" name="Rectangle: Rounded Corners 26">
            <a:extLst>
              <a:ext uri="{FF2B5EF4-FFF2-40B4-BE49-F238E27FC236}">
                <a16:creationId xmlns:a16="http://schemas.microsoft.com/office/drawing/2014/main" id="{3111116C-E302-4D8E-B261-9D4011374F17}"/>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8" name="Group 27" descr="Ready">
            <a:extLst>
              <a:ext uri="{FF2B5EF4-FFF2-40B4-BE49-F238E27FC236}">
                <a16:creationId xmlns:a16="http://schemas.microsoft.com/office/drawing/2014/main" id="{C710222F-B190-42B3-ABC3-D8688A785FC6}"/>
              </a:ext>
            </a:extLst>
          </p:cNvPr>
          <p:cNvGrpSpPr/>
          <p:nvPr/>
        </p:nvGrpSpPr>
        <p:grpSpPr>
          <a:xfrm>
            <a:off x="9310370" y="395708"/>
            <a:ext cx="1228859" cy="437524"/>
            <a:chOff x="6345065" y="2909875"/>
            <a:chExt cx="2323170" cy="827144"/>
          </a:xfrm>
        </p:grpSpPr>
        <p:sp>
          <p:nvSpPr>
            <p:cNvPr id="29" name="Rectangle: Rounded Corners 28">
              <a:extLst>
                <a:ext uri="{FF2B5EF4-FFF2-40B4-BE49-F238E27FC236}">
                  <a16:creationId xmlns:a16="http://schemas.microsoft.com/office/drawing/2014/main" id="{D88BB3D2-B982-4958-82FD-6B6EF3D8DFBE}"/>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0" name="TextBox 29">
              <a:extLst>
                <a:ext uri="{FF2B5EF4-FFF2-40B4-BE49-F238E27FC236}">
                  <a16:creationId xmlns:a16="http://schemas.microsoft.com/office/drawing/2014/main" id="{7896F43F-1FE1-4E4F-8D7F-E92438193F40}"/>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31" name="check 3" title="Icon of a checkmark with a circle around it">
              <a:extLst>
                <a:ext uri="{FF2B5EF4-FFF2-40B4-BE49-F238E27FC236}">
                  <a16:creationId xmlns:a16="http://schemas.microsoft.com/office/drawing/2014/main" id="{A65E3C0F-0C5D-42E3-B7C9-CCA73A1DD547}"/>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2" name="Group 31" descr="Plan">
            <a:extLst>
              <a:ext uri="{FF2B5EF4-FFF2-40B4-BE49-F238E27FC236}">
                <a16:creationId xmlns:a16="http://schemas.microsoft.com/office/drawing/2014/main" id="{C3FA17A8-8102-486B-80AA-05BD75E89E3C}"/>
              </a:ext>
            </a:extLst>
          </p:cNvPr>
          <p:cNvGrpSpPr/>
          <p:nvPr/>
        </p:nvGrpSpPr>
        <p:grpSpPr>
          <a:xfrm>
            <a:off x="8011157" y="395708"/>
            <a:ext cx="1226203" cy="437524"/>
            <a:chOff x="3716688" y="2901128"/>
            <a:chExt cx="2318149" cy="827144"/>
          </a:xfrm>
        </p:grpSpPr>
        <p:sp>
          <p:nvSpPr>
            <p:cNvPr id="33" name="Rectangle: Rounded Corners 32">
              <a:extLst>
                <a:ext uri="{FF2B5EF4-FFF2-40B4-BE49-F238E27FC236}">
                  <a16:creationId xmlns:a16="http://schemas.microsoft.com/office/drawing/2014/main" id="{32328D18-6CE3-4763-935A-76EA9139B503}"/>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TextBox 33">
              <a:extLst>
                <a:ext uri="{FF2B5EF4-FFF2-40B4-BE49-F238E27FC236}">
                  <a16:creationId xmlns:a16="http://schemas.microsoft.com/office/drawing/2014/main" id="{0347B0BD-DA92-4D2F-96C5-8AFBBF665283}"/>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5" name="BulletedList_E8FD" title="Icon of a bulleted list">
              <a:extLst>
                <a:ext uri="{FF2B5EF4-FFF2-40B4-BE49-F238E27FC236}">
                  <a16:creationId xmlns:a16="http://schemas.microsoft.com/office/drawing/2014/main" id="{077CF6C8-511C-45BC-9915-03D3A553A757}"/>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6" name="Group 35" descr="Adpot">
            <a:extLst>
              <a:ext uri="{FF2B5EF4-FFF2-40B4-BE49-F238E27FC236}">
                <a16:creationId xmlns:a16="http://schemas.microsoft.com/office/drawing/2014/main" id="{8A778C01-E191-48CB-8E99-39FBEA5C9B75}"/>
              </a:ext>
            </a:extLst>
          </p:cNvPr>
          <p:cNvGrpSpPr/>
          <p:nvPr/>
        </p:nvGrpSpPr>
        <p:grpSpPr>
          <a:xfrm>
            <a:off x="10622288" y="395708"/>
            <a:ext cx="1206105" cy="437524"/>
            <a:chOff x="9006021" y="2909875"/>
            <a:chExt cx="2280155" cy="827144"/>
          </a:xfrm>
        </p:grpSpPr>
        <p:sp>
          <p:nvSpPr>
            <p:cNvPr id="37" name="Rectangle: Rounded Corners 36">
              <a:extLst>
                <a:ext uri="{FF2B5EF4-FFF2-40B4-BE49-F238E27FC236}">
                  <a16:creationId xmlns:a16="http://schemas.microsoft.com/office/drawing/2014/main" id="{61681876-817F-4E8A-8528-CC232BF93CC6}"/>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8" name="Rectangle 37">
              <a:extLst>
                <a:ext uri="{FF2B5EF4-FFF2-40B4-BE49-F238E27FC236}">
                  <a16:creationId xmlns:a16="http://schemas.microsoft.com/office/drawing/2014/main" id="{6DB7C94B-2227-44F8-80CE-0017CCD36417}"/>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39" name="arrow_3" title="Icon of an arrow pointing down at a line">
              <a:extLst>
                <a:ext uri="{FF2B5EF4-FFF2-40B4-BE49-F238E27FC236}">
                  <a16:creationId xmlns:a16="http://schemas.microsoft.com/office/drawing/2014/main" id="{BC433182-8B77-438B-89E3-F50B74D84D06}"/>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40" name="Group 39" descr="Define Strategy">
            <a:extLst>
              <a:ext uri="{FF2B5EF4-FFF2-40B4-BE49-F238E27FC236}">
                <a16:creationId xmlns:a16="http://schemas.microsoft.com/office/drawing/2014/main" id="{A96DB7EA-1750-4790-B252-D70C3694A183}"/>
              </a:ext>
            </a:extLst>
          </p:cNvPr>
          <p:cNvGrpSpPr/>
          <p:nvPr/>
        </p:nvGrpSpPr>
        <p:grpSpPr>
          <a:xfrm>
            <a:off x="6629115" y="312170"/>
            <a:ext cx="1226203" cy="604598"/>
            <a:chOff x="1103923" y="2743198"/>
            <a:chExt cx="2318149" cy="1143000"/>
          </a:xfrm>
        </p:grpSpPr>
        <p:sp>
          <p:nvSpPr>
            <p:cNvPr id="41" name="Rectangle: Rounded Corners 40">
              <a:extLst>
                <a:ext uri="{FF2B5EF4-FFF2-40B4-BE49-F238E27FC236}">
                  <a16:creationId xmlns:a16="http://schemas.microsoft.com/office/drawing/2014/main" id="{635EB9CC-4EFE-4D48-BACD-9D7A942E6EEC}"/>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2" name="plan" title="Icon of a circle with an arrow projecting from it between two exes">
              <a:extLst>
                <a:ext uri="{FF2B5EF4-FFF2-40B4-BE49-F238E27FC236}">
                  <a16:creationId xmlns:a16="http://schemas.microsoft.com/office/drawing/2014/main" id="{D16414CB-D35E-4C90-B219-4301A5FF53A7}"/>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3" name="TextBox 42">
              <a:extLst>
                <a:ext uri="{FF2B5EF4-FFF2-40B4-BE49-F238E27FC236}">
                  <a16:creationId xmlns:a16="http://schemas.microsoft.com/office/drawing/2014/main" id="{C1E2F1A2-8C95-4C58-B330-24750C4AEF74}"/>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4" name="Rectangle: Rounded Corners 43">
            <a:extLst>
              <a:ext uri="{FF2B5EF4-FFF2-40B4-BE49-F238E27FC236}">
                <a16:creationId xmlns:a16="http://schemas.microsoft.com/office/drawing/2014/main" id="{A072D79E-FAD8-437B-9A89-23391675C35E}"/>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5" name="Group 44" descr="Manage">
            <a:extLst>
              <a:ext uri="{FF2B5EF4-FFF2-40B4-BE49-F238E27FC236}">
                <a16:creationId xmlns:a16="http://schemas.microsoft.com/office/drawing/2014/main" id="{337D9E93-6D8A-44F5-9022-CE0E817B25EB}"/>
              </a:ext>
            </a:extLst>
          </p:cNvPr>
          <p:cNvGrpSpPr/>
          <p:nvPr/>
        </p:nvGrpSpPr>
        <p:grpSpPr>
          <a:xfrm>
            <a:off x="9954953" y="1093250"/>
            <a:ext cx="1228859" cy="437524"/>
            <a:chOff x="6172864" y="5454930"/>
            <a:chExt cx="2323170" cy="827144"/>
          </a:xfrm>
        </p:grpSpPr>
        <p:sp>
          <p:nvSpPr>
            <p:cNvPr id="46" name="Rectangle: Rounded Corners 45">
              <a:extLst>
                <a:ext uri="{FF2B5EF4-FFF2-40B4-BE49-F238E27FC236}">
                  <a16:creationId xmlns:a16="http://schemas.microsoft.com/office/drawing/2014/main" id="{C5E06781-E16A-4AD1-908C-168A530547C3}"/>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7" name="Trackers_EADF_bidi" title="Icon of a clipboard with a checklist on it">
              <a:extLst>
                <a:ext uri="{FF2B5EF4-FFF2-40B4-BE49-F238E27FC236}">
                  <a16:creationId xmlns:a16="http://schemas.microsoft.com/office/drawing/2014/main" id="{5C7C2DC6-F3E6-4CD7-855C-FD0624BA7906}"/>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48" name="TextBox 47">
              <a:extLst>
                <a:ext uri="{FF2B5EF4-FFF2-40B4-BE49-F238E27FC236}">
                  <a16:creationId xmlns:a16="http://schemas.microsoft.com/office/drawing/2014/main" id="{27D04BE9-9B87-4502-9C25-09F9200A2758}"/>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49" name="Group 48" descr="Govern">
            <a:extLst>
              <a:ext uri="{FF2B5EF4-FFF2-40B4-BE49-F238E27FC236}">
                <a16:creationId xmlns:a16="http://schemas.microsoft.com/office/drawing/2014/main" id="{E5636666-0128-4021-A665-E211FC861FEB}"/>
              </a:ext>
            </a:extLst>
          </p:cNvPr>
          <p:cNvGrpSpPr/>
          <p:nvPr/>
        </p:nvGrpSpPr>
        <p:grpSpPr>
          <a:xfrm>
            <a:off x="8655740" y="1093250"/>
            <a:ext cx="1226203" cy="437524"/>
            <a:chOff x="3716688" y="5454930"/>
            <a:chExt cx="2318149" cy="827144"/>
          </a:xfrm>
        </p:grpSpPr>
        <p:sp>
          <p:nvSpPr>
            <p:cNvPr id="50" name="Rectangle: Rounded Corners 49">
              <a:extLst>
                <a:ext uri="{FF2B5EF4-FFF2-40B4-BE49-F238E27FC236}">
                  <a16:creationId xmlns:a16="http://schemas.microsoft.com/office/drawing/2014/main" id="{A6956D7C-3A35-46AB-B35E-9F1F8D718241}"/>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1" name="Org_ECA6" title="Icon of three boxes in a bracket chart">
              <a:extLst>
                <a:ext uri="{FF2B5EF4-FFF2-40B4-BE49-F238E27FC236}">
                  <a16:creationId xmlns:a16="http://schemas.microsoft.com/office/drawing/2014/main" id="{BA48F8D0-55AC-4732-A142-AFDF9430DE48}"/>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2" name="TextBox 51">
              <a:extLst>
                <a:ext uri="{FF2B5EF4-FFF2-40B4-BE49-F238E27FC236}">
                  <a16:creationId xmlns:a16="http://schemas.microsoft.com/office/drawing/2014/main" id="{6CEBD87C-B3F3-45BD-9D1C-09CFBDC016CE}"/>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53" name="Rectangle 52">
            <a:extLst>
              <a:ext uri="{FF2B5EF4-FFF2-40B4-BE49-F238E27FC236}">
                <a16:creationId xmlns:a16="http://schemas.microsoft.com/office/drawing/2014/main" id="{1791D693-278E-4F20-9004-860FE28957D9}"/>
              </a:ext>
              <a:ext uri="{C183D7F6-B498-43B3-948B-1728B52AA6E4}">
                <adec:decorative xmlns:adec="http://schemas.microsoft.com/office/drawing/2017/decorative" val="1"/>
              </a:ext>
            </a:extLst>
          </p:cNvPr>
          <p:cNvSpPr/>
          <p:nvPr/>
        </p:nvSpPr>
        <p:spPr bwMode="auto">
          <a:xfrm>
            <a:off x="7958666" y="338138"/>
            <a:ext cx="2593447" cy="528637"/>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 name="Rectangle 53">
            <a:extLst>
              <a:ext uri="{FF2B5EF4-FFF2-40B4-BE49-F238E27FC236}">
                <a16:creationId xmlns:a16="http://schemas.microsoft.com/office/drawing/2014/main" id="{CBC8F85D-99F3-4AEA-9EEE-90DE9C588BFF}"/>
              </a:ext>
              <a:ext uri="{C183D7F6-B498-43B3-948B-1728B52AA6E4}">
                <adec:decorative xmlns:adec="http://schemas.microsoft.com/office/drawing/2017/decorative" val="1"/>
              </a:ext>
            </a:extLst>
          </p:cNvPr>
          <p:cNvSpPr/>
          <p:nvPr/>
        </p:nvSpPr>
        <p:spPr bwMode="auto">
          <a:xfrm>
            <a:off x="8512566" y="954007"/>
            <a:ext cx="2833614"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 name="Rectangle 54">
            <a:extLst>
              <a:ext uri="{FF2B5EF4-FFF2-40B4-BE49-F238E27FC236}">
                <a16:creationId xmlns:a16="http://schemas.microsoft.com/office/drawing/2014/main" id="{B77726D5-33A3-4BA1-9D8C-9C603BC0C33B}"/>
              </a:ext>
              <a:ext uri="{C183D7F6-B498-43B3-948B-1728B52AA6E4}">
                <adec:decorative xmlns:adec="http://schemas.microsoft.com/office/drawing/2017/decorative" val="1"/>
              </a:ext>
            </a:extLst>
          </p:cNvPr>
          <p:cNvSpPr/>
          <p:nvPr/>
        </p:nvSpPr>
        <p:spPr bwMode="auto">
          <a:xfrm>
            <a:off x="6585515" y="238711"/>
            <a:ext cx="1306668"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1" name="Freeform: Shape 60">
            <a:extLst>
              <a:ext uri="{FF2B5EF4-FFF2-40B4-BE49-F238E27FC236}">
                <a16:creationId xmlns:a16="http://schemas.microsoft.com/office/drawing/2014/main" id="{B257A4CB-FF30-4820-9B50-901E83689778}"/>
              </a:ext>
            </a:extLst>
          </p:cNvPr>
          <p:cNvSpPr/>
          <p:nvPr/>
        </p:nvSpPr>
        <p:spPr>
          <a:xfrm>
            <a:off x="592467"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Infrastructure abstraction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Cloud native applications built from the ground up </a:t>
            </a:r>
            <a:r>
              <a:rPr kumimoji="0" lang="en-US" sz="1400" b="0" i="0" u="none" strike="noStrike" kern="1200" cap="none" spc="0" normalizeH="0" baseline="0" noProof="0">
                <a:ln>
                  <a:noFill/>
                </a:ln>
                <a:solidFill>
                  <a:srgbClr val="FFFFFF"/>
                </a:solidFill>
                <a:effectLst/>
                <a:uLnTx/>
                <a:uFillTx/>
                <a:latin typeface="Segoe UI Semibold"/>
                <a:ea typeface="+mn-ea"/>
                <a:cs typeface="+mn-cs"/>
              </a:rPr>
              <a:t>optimized for cloud: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Resiliency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Global scale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lang="en-US" sz="1400" noProof="0">
                <a:solidFill>
                  <a:srgbClr val="FFFFFF"/>
                </a:solidFill>
                <a:latin typeface="Segoe UI"/>
              </a:rPr>
              <a:t>A</a:t>
            </a:r>
            <a:r>
              <a:rPr kumimoji="0" lang="en-US" sz="1400" b="0" i="0" u="none" strike="noStrike" kern="1200" cap="none" spc="0" normalizeH="0" baseline="0" noProof="0">
                <a:ln>
                  <a:noFill/>
                </a:ln>
                <a:solidFill>
                  <a:srgbClr val="FFFFFF"/>
                </a:solidFill>
                <a:effectLst/>
                <a:uLnTx/>
                <a:uFillTx/>
                <a:latin typeface="Segoe UI"/>
                <a:ea typeface="+mn-ea"/>
                <a:cs typeface="+mn-cs"/>
              </a:rPr>
              <a:t>gility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Security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Autoscaling</a:t>
            </a:r>
          </a:p>
        </p:txBody>
      </p:sp>
      <p:sp>
        <p:nvSpPr>
          <p:cNvPr id="62" name="Freeform: Shape 61">
            <a:extLst>
              <a:ext uri="{FF2B5EF4-FFF2-40B4-BE49-F238E27FC236}">
                <a16:creationId xmlns:a16="http://schemas.microsoft.com/office/drawing/2014/main" id="{A745D025-91F6-452B-9C8C-91D7FB17D49B}"/>
              </a:ext>
            </a:extLst>
          </p:cNvPr>
          <p:cNvSpPr/>
          <p:nvPr/>
        </p:nvSpPr>
        <p:spPr>
          <a:xfrm>
            <a:off x="2859071"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Innovate: refactor</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Refactoring an application to fit a </a:t>
            </a:r>
            <a:r>
              <a:rPr kumimoji="0" lang="en-US" sz="1400" b="0" i="0" u="none" strike="noStrike" kern="1200" cap="none" spc="0" normalizeH="0" baseline="0" noProof="0">
                <a:ln>
                  <a:noFill/>
                </a:ln>
                <a:solidFill>
                  <a:srgbClr val="FFFFFF"/>
                </a:solidFill>
                <a:effectLst/>
                <a:uLnTx/>
                <a:uFillTx/>
                <a:latin typeface="Segoe UI Semibold"/>
                <a:ea typeface="+mn-ea"/>
                <a:cs typeface="+mn-cs"/>
              </a:rPr>
              <a:t>PaaS/Serverless-based model</a:t>
            </a:r>
            <a:r>
              <a:rPr kumimoji="0" lang="en-US" sz="1400" b="0" i="0" u="none" strike="noStrike" kern="1200" cap="none" spc="0" normalizeH="0" baseline="0" noProof="0">
                <a:ln>
                  <a:noFill/>
                </a:ln>
                <a:solidFill>
                  <a:srgbClr val="FFFFFF"/>
                </a:solidFill>
                <a:effectLst/>
                <a:uLnTx/>
                <a:uFillTx/>
                <a:latin typeface="Segoe UI"/>
                <a:ea typeface="+mn-ea"/>
                <a:cs typeface="+mn-cs"/>
              </a:rPr>
              <a:t> or refactoring code to deliver on new business opportunities.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Drivers: </a:t>
            </a:r>
            <a:r>
              <a:rPr kumimoji="0" lang="en-US" sz="1400" b="0" i="0" u="none" strike="noStrike" kern="1200" cap="none" spc="0" normalizeH="0" baseline="0" noProof="0">
                <a:ln>
                  <a:noFill/>
                </a:ln>
                <a:solidFill>
                  <a:srgbClr val="FFFFFF"/>
                </a:solidFill>
                <a:effectLst/>
                <a:uLnTx/>
                <a:uFillTx/>
                <a:latin typeface="Segoe UI"/>
                <a:ea typeface="+mn-ea"/>
                <a:cs typeface="+mn-cs"/>
              </a:rPr>
              <a:t>faster and shorter updates,</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code portability, greater cloud efficiency (resources, speed, cost)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63" name="Freeform: Shape 62">
            <a:extLst>
              <a:ext uri="{FF2B5EF4-FFF2-40B4-BE49-F238E27FC236}">
                <a16:creationId xmlns:a16="http://schemas.microsoft.com/office/drawing/2014/main" id="{D765CC05-4D3F-4183-B182-1D91C4F3DFAE}"/>
              </a:ext>
            </a:extLst>
          </p:cNvPr>
          <p:cNvSpPr/>
          <p:nvPr/>
        </p:nvSpPr>
        <p:spPr>
          <a:xfrm>
            <a:off x="5128209"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Innovate: rearchitect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Modify existing applications into managed </a:t>
            </a:r>
            <a:r>
              <a:rPr kumimoji="0" lang="en-US" sz="1400" b="0" i="0" u="none" strike="noStrike" kern="1200" cap="none" spc="0" normalizeH="0" baseline="0" noProof="0">
                <a:ln>
                  <a:noFill/>
                </a:ln>
                <a:solidFill>
                  <a:srgbClr val="FFFFFF"/>
                </a:solidFill>
                <a:effectLst/>
                <a:uLnTx/>
                <a:uFillTx/>
                <a:latin typeface="Segoe UI Semibold"/>
                <a:ea typeface="+mn-ea"/>
                <a:cs typeface="+mn-cs"/>
              </a:rPr>
              <a:t>containers</a:t>
            </a:r>
            <a:r>
              <a:rPr kumimoji="0" lang="en-US" sz="1400" b="0" i="0" u="none" strike="noStrike" kern="1200" cap="none" spc="0" normalizeH="0" baseline="0" noProof="0">
                <a:ln>
                  <a:noFill/>
                </a:ln>
                <a:solidFill>
                  <a:srgbClr val="FFFFFF"/>
                </a:solidFill>
                <a:effectLst/>
                <a:uLnTx/>
                <a:uFillTx/>
                <a:latin typeface="Segoe UI"/>
                <a:ea typeface="+mn-ea"/>
                <a:cs typeface="+mn-cs"/>
              </a:rPr>
              <a:t> to take advantage of cloud native benefits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Drivers: </a:t>
            </a:r>
            <a:r>
              <a:rPr kumimoji="0" lang="en-US" sz="1400" b="0" i="0" u="none" strike="noStrike" kern="1200" cap="none" spc="0" normalizeH="0" baseline="0" noProof="0">
                <a:ln>
                  <a:noFill/>
                </a:ln>
                <a:solidFill>
                  <a:srgbClr val="FFFFFF"/>
                </a:solidFill>
                <a:effectLst/>
                <a:uLnTx/>
                <a:uFillTx/>
                <a:latin typeface="Segoe UI"/>
                <a:ea typeface="+mn-ea"/>
                <a:cs typeface="+mn-cs"/>
              </a:rPr>
              <a:t>application scale and agility, easier adoption of new cloud capabilities, mix of technology stacks</a:t>
            </a:r>
          </a:p>
        </p:txBody>
      </p:sp>
      <p:sp>
        <p:nvSpPr>
          <p:cNvPr id="64" name="Freeform: Shape 63">
            <a:extLst>
              <a:ext uri="{FF2B5EF4-FFF2-40B4-BE49-F238E27FC236}">
                <a16:creationId xmlns:a16="http://schemas.microsoft.com/office/drawing/2014/main" id="{238D9210-E2FC-4890-A65A-2B5BE73213C4}"/>
              </a:ext>
            </a:extLst>
          </p:cNvPr>
          <p:cNvSpPr/>
          <p:nvPr/>
        </p:nvSpPr>
        <p:spPr>
          <a:xfrm>
            <a:off x="7395562"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Innovate:</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r>
              <a:rPr kumimoji="0" lang="en-US" sz="1800" b="0" i="0" u="none" strike="noStrike" kern="1200" cap="none" spc="0" normalizeH="0" baseline="0" noProof="0">
                <a:ln>
                  <a:noFill/>
                </a:ln>
                <a:solidFill>
                  <a:srgbClr val="FFFFFF"/>
                </a:solidFill>
                <a:effectLst/>
                <a:uLnTx/>
                <a:uFillTx/>
                <a:latin typeface="Segoe UI Semibold"/>
                <a:ea typeface="+mn-ea"/>
                <a:cs typeface="+mn-cs"/>
              </a:rPr>
              <a:t>rebuild</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 new code base is created to align with a </a:t>
            </a:r>
            <a:r>
              <a:rPr kumimoji="0" lang="en-US" sz="1400" b="0" i="0" u="none" strike="noStrike" kern="1200" cap="none" spc="0" normalizeH="0" baseline="0" noProof="0">
                <a:ln>
                  <a:noFill/>
                </a:ln>
                <a:solidFill>
                  <a:srgbClr val="FFFFFF"/>
                </a:solidFill>
                <a:effectLst/>
                <a:uLnTx/>
                <a:uFillTx/>
                <a:latin typeface="Segoe UI Semibold"/>
                <a:ea typeface="+mn-ea"/>
                <a:cs typeface="+mn-cs"/>
                <a:hlinkClick r:id="rId3">
                  <a:extLst>
                    <a:ext uri="{A12FA001-AC4F-418D-AE19-62706E023703}">
                      <ahyp:hlinkClr xmlns:ahyp="http://schemas.microsoft.com/office/drawing/2018/hyperlinkcolor" val="tx"/>
                    </a:ext>
                  </a:extLst>
                </a:hlinkClick>
              </a:rPr>
              <a:t>cloud-native</a:t>
            </a:r>
            <a:r>
              <a:rPr kumimoji="0" lang="en-US" sz="1400" b="0" i="0" u="none" strike="noStrike" kern="1200" cap="none" spc="0" normalizeH="0" baseline="0" noProof="0">
                <a:ln>
                  <a:noFill/>
                </a:ln>
                <a:solidFill>
                  <a:srgbClr val="FFFFFF"/>
                </a:solidFill>
                <a:effectLst/>
                <a:uLnTx/>
                <a:uFillTx/>
                <a:latin typeface="Segoe UI"/>
                <a:ea typeface="+mn-ea"/>
                <a:cs typeface="+mn-cs"/>
              </a:rPr>
              <a:t> approach. </a:t>
            </a:r>
            <a:r>
              <a:rPr kumimoji="0" lang="en-US" sz="1400" b="0" i="0" u="none" strike="noStrike" kern="1200" cap="none" spc="0" normalizeH="0" baseline="0" noProof="0">
                <a:ln>
                  <a:noFill/>
                </a:ln>
                <a:solidFill>
                  <a:srgbClr val="FFFFFF"/>
                </a:solidFill>
                <a:effectLst/>
                <a:uLnTx/>
                <a:uFillTx/>
                <a:latin typeface="Segoe UI Semibold"/>
                <a:ea typeface="+mn-ea"/>
                <a:cs typeface="+mn-cs"/>
              </a:rPr>
              <a:t>App Data and AI Services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Drivers: </a:t>
            </a:r>
            <a:r>
              <a:rPr kumimoji="0" lang="en-US" sz="1400" b="0" i="0" u="none" strike="noStrike" kern="1200" cap="none" spc="0" normalizeH="0" baseline="0" noProof="0">
                <a:ln>
                  <a:noFill/>
                </a:ln>
                <a:solidFill>
                  <a:srgbClr val="FFFFFF"/>
                </a:solidFill>
                <a:effectLst/>
                <a:uLnTx/>
                <a:uFillTx/>
                <a:latin typeface="Segoe UI"/>
                <a:ea typeface="+mn-ea"/>
                <a:cs typeface="+mn-cs"/>
              </a:rPr>
              <a:t>accelerate innovation, build</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apps faster, reduce operational cost</a:t>
            </a:r>
          </a:p>
        </p:txBody>
      </p:sp>
      <p:sp>
        <p:nvSpPr>
          <p:cNvPr id="65" name="Freeform: Shape 64">
            <a:extLst>
              <a:ext uri="{FF2B5EF4-FFF2-40B4-BE49-F238E27FC236}">
                <a16:creationId xmlns:a16="http://schemas.microsoft.com/office/drawing/2014/main" id="{C8B61150-1B13-49A0-8238-2839640D4916}"/>
              </a:ext>
            </a:extLst>
          </p:cNvPr>
          <p:cNvSpPr/>
          <p:nvPr/>
        </p:nvSpPr>
        <p:spPr>
          <a:xfrm>
            <a:off x="9662915" y="2629970"/>
            <a:ext cx="21041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DevOps</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Culture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Development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Testing</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Release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Monitoring</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Management</a:t>
            </a:r>
          </a:p>
        </p:txBody>
      </p:sp>
    </p:spTree>
    <p:extLst>
      <p:ext uri="{BB962C8B-B14F-4D97-AF65-F5344CB8AC3E}">
        <p14:creationId xmlns:p14="http://schemas.microsoft.com/office/powerpoint/2010/main" val="37273483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par>
                                <p:cTn id="8" presetID="42" presetClass="path" presetSubtype="0" decel="100000" fill="hold" grpId="1" nodeType="withEffect">
                                  <p:stCondLst>
                                    <p:cond delay="0"/>
                                  </p:stCondLst>
                                  <p:childTnLst>
                                    <p:animMotion origin="layout" path="M 4.16667E-6 0.04491 L 4.16667E-6 1.48148E-6 " pathEditMode="relative" rAng="0" ptsTypes="AA">
                                      <p:cBhvr>
                                        <p:cTn id="9" dur="600" fill="hold"/>
                                        <p:tgtEl>
                                          <p:spTgt spid="61"/>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2"/>
                                        </p:tgtEl>
                                        <p:attrNameLst>
                                          <p:attrName>style.visibility</p:attrName>
                                        </p:attrNameLst>
                                      </p:cBhvr>
                                      <p:to>
                                        <p:strVal val="visible"/>
                                      </p:to>
                                    </p:set>
                                    <p:animEffect transition="in" filter="fade">
                                      <p:cBhvr>
                                        <p:cTn id="14" dur="500"/>
                                        <p:tgtEl>
                                          <p:spTgt spid="62"/>
                                        </p:tgtEl>
                                      </p:cBhvr>
                                    </p:animEffect>
                                  </p:childTnLst>
                                </p:cTn>
                              </p:par>
                              <p:par>
                                <p:cTn id="15" presetID="42" presetClass="path" presetSubtype="0" decel="100000" fill="hold" grpId="1" nodeType="withEffect">
                                  <p:stCondLst>
                                    <p:cond delay="0"/>
                                  </p:stCondLst>
                                  <p:childTnLst>
                                    <p:animMotion origin="layout" path="M -3.125E-6 0.04491 L -3.125E-6 1.48148E-6 " pathEditMode="relative" rAng="0" ptsTypes="AA">
                                      <p:cBhvr>
                                        <p:cTn id="16" dur="600" fill="hold"/>
                                        <p:tgtEl>
                                          <p:spTgt spid="62"/>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3"/>
                                        </p:tgtEl>
                                        <p:attrNameLst>
                                          <p:attrName>style.visibility</p:attrName>
                                        </p:attrNameLst>
                                      </p:cBhvr>
                                      <p:to>
                                        <p:strVal val="visible"/>
                                      </p:to>
                                    </p:set>
                                    <p:animEffect transition="in" filter="fade">
                                      <p:cBhvr>
                                        <p:cTn id="21" dur="500"/>
                                        <p:tgtEl>
                                          <p:spTgt spid="63"/>
                                        </p:tgtEl>
                                      </p:cBhvr>
                                    </p:animEffect>
                                  </p:childTnLst>
                                </p:cTn>
                              </p:par>
                              <p:par>
                                <p:cTn id="22" presetID="42" presetClass="path" presetSubtype="0" decel="100000" fill="hold" grpId="1" nodeType="withEffect">
                                  <p:stCondLst>
                                    <p:cond delay="0"/>
                                  </p:stCondLst>
                                  <p:childTnLst>
                                    <p:animMotion origin="layout" path="M -1.04167E-6 0.04491 L -1.04167E-6 1.48148E-6 " pathEditMode="relative" rAng="0" ptsTypes="AA">
                                      <p:cBhvr>
                                        <p:cTn id="23" dur="600" fill="hold"/>
                                        <p:tgtEl>
                                          <p:spTgt spid="63"/>
                                        </p:tgtEl>
                                        <p:attrNameLst>
                                          <p:attrName>ppt_x</p:attrName>
                                          <p:attrName>ppt_y</p:attrName>
                                        </p:attrNameLst>
                                      </p:cBhvr>
                                      <p:rCtr x="0" y="-2245"/>
                                    </p:animMotion>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4"/>
                                        </p:tgtEl>
                                        <p:attrNameLst>
                                          <p:attrName>style.visibility</p:attrName>
                                        </p:attrNameLst>
                                      </p:cBhvr>
                                      <p:to>
                                        <p:strVal val="visible"/>
                                      </p:to>
                                    </p:set>
                                    <p:animEffect transition="in" filter="fade">
                                      <p:cBhvr>
                                        <p:cTn id="28" dur="500"/>
                                        <p:tgtEl>
                                          <p:spTgt spid="64"/>
                                        </p:tgtEl>
                                      </p:cBhvr>
                                    </p:animEffect>
                                  </p:childTnLst>
                                </p:cTn>
                              </p:par>
                              <p:par>
                                <p:cTn id="29" presetID="42" presetClass="path" presetSubtype="0" decel="100000" fill="hold" grpId="1" nodeType="withEffect">
                                  <p:stCondLst>
                                    <p:cond delay="0"/>
                                  </p:stCondLst>
                                  <p:childTnLst>
                                    <p:animMotion origin="layout" path="M 1.45833E-6 0.04491 L 1.45833E-6 1.48148E-6 " pathEditMode="relative" rAng="0" ptsTypes="AA">
                                      <p:cBhvr>
                                        <p:cTn id="30" dur="600" fill="hold"/>
                                        <p:tgtEl>
                                          <p:spTgt spid="64"/>
                                        </p:tgtEl>
                                        <p:attrNameLst>
                                          <p:attrName>ppt_x</p:attrName>
                                          <p:attrName>ppt_y</p:attrName>
                                        </p:attrNameLst>
                                      </p:cBhvr>
                                      <p:rCtr x="0" y="-2245"/>
                                    </p:animMotion>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5"/>
                                        </p:tgtEl>
                                        <p:attrNameLst>
                                          <p:attrName>style.visibility</p:attrName>
                                        </p:attrNameLst>
                                      </p:cBhvr>
                                      <p:to>
                                        <p:strVal val="visible"/>
                                      </p:to>
                                    </p:set>
                                    <p:animEffect transition="in" filter="fade">
                                      <p:cBhvr>
                                        <p:cTn id="35" dur="500"/>
                                        <p:tgtEl>
                                          <p:spTgt spid="65"/>
                                        </p:tgtEl>
                                      </p:cBhvr>
                                    </p:animEffect>
                                  </p:childTnLst>
                                </p:cTn>
                              </p:par>
                              <p:par>
                                <p:cTn id="36" presetID="42" presetClass="path" presetSubtype="0" decel="100000" fill="hold" grpId="1" nodeType="withEffect">
                                  <p:stCondLst>
                                    <p:cond delay="0"/>
                                  </p:stCondLst>
                                  <p:childTnLst>
                                    <p:animMotion origin="layout" path="M 3.95833E-6 0.04491 L 3.95833E-6 1.48148E-6 " pathEditMode="relative" rAng="0" ptsTypes="AA">
                                      <p:cBhvr>
                                        <p:cTn id="37" dur="600" fill="hold"/>
                                        <p:tgtEl>
                                          <p:spTgt spid="65"/>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1" grpId="1" animBg="1"/>
      <p:bldP spid="62" grpId="0" animBg="1"/>
      <p:bldP spid="62" grpId="1" animBg="1"/>
      <p:bldP spid="63" grpId="0" animBg="1"/>
      <p:bldP spid="63" grpId="1" animBg="1"/>
      <p:bldP spid="64" grpId="0" animBg="1"/>
      <p:bldP spid="64" grpId="1" animBg="1"/>
      <p:bldP spid="65" grpId="0" animBg="1"/>
      <p:bldP spid="65"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D4E1A5-F178-460A-9D78-F05941571D43}"/>
              </a:ext>
            </a:extLst>
          </p:cNvPr>
          <p:cNvSpPr/>
          <p:nvPr/>
        </p:nvSpPr>
        <p:spPr bwMode="auto">
          <a:xfrm>
            <a:off x="429208" y="4226767"/>
            <a:ext cx="11473867" cy="2413490"/>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73F693F3-4527-4D00-9354-2D16BB9FDC13}"/>
              </a:ext>
            </a:extLst>
          </p:cNvPr>
          <p:cNvSpPr>
            <a:spLocks noGrp="1"/>
          </p:cNvSpPr>
          <p:nvPr>
            <p:ph type="title"/>
          </p:nvPr>
        </p:nvSpPr>
        <p:spPr/>
        <p:txBody>
          <a:bodyPr/>
          <a:lstStyle/>
          <a:p>
            <a:r>
              <a:rPr lang="en-US"/>
              <a:t>Govern</a:t>
            </a:r>
          </a:p>
        </p:txBody>
      </p:sp>
      <p:sp>
        <p:nvSpPr>
          <p:cNvPr id="5" name="Rectangle 4">
            <a:extLst>
              <a:ext uri="{FF2B5EF4-FFF2-40B4-BE49-F238E27FC236}">
                <a16:creationId xmlns:a16="http://schemas.microsoft.com/office/drawing/2014/main" id="{7FC4D195-9D60-4C0E-B8B6-4F07D0FC8BAA}"/>
              </a:ext>
            </a:extLst>
          </p:cNvPr>
          <p:cNvSpPr/>
          <p:nvPr/>
        </p:nvSpPr>
        <p:spPr>
          <a:xfrm>
            <a:off x="588263" y="1312500"/>
            <a:ext cx="6644102" cy="907171"/>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Policy definition ensures consistency across adoption efforts. Alignment to governance/compliance requirements is key to maintain a well-managed cross-cloud environment.</a:t>
            </a:r>
          </a:p>
        </p:txBody>
      </p:sp>
      <p:sp>
        <p:nvSpPr>
          <p:cNvPr id="31" name="Rectangle: Rounded Corners 30">
            <a:extLst>
              <a:ext uri="{FF2B5EF4-FFF2-40B4-BE49-F238E27FC236}">
                <a16:creationId xmlns:a16="http://schemas.microsoft.com/office/drawing/2014/main" id="{9FC61DF3-49C8-4FAD-82C2-64957F574FAE}"/>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32" name="Group 31" descr="Ready">
            <a:extLst>
              <a:ext uri="{FF2B5EF4-FFF2-40B4-BE49-F238E27FC236}">
                <a16:creationId xmlns:a16="http://schemas.microsoft.com/office/drawing/2014/main" id="{CA8571EB-0F32-41CD-99A7-A47959D3993A}"/>
              </a:ext>
            </a:extLst>
          </p:cNvPr>
          <p:cNvGrpSpPr/>
          <p:nvPr/>
        </p:nvGrpSpPr>
        <p:grpSpPr>
          <a:xfrm>
            <a:off x="9310370" y="395708"/>
            <a:ext cx="1228859" cy="437524"/>
            <a:chOff x="6345065" y="2909875"/>
            <a:chExt cx="2323170" cy="827144"/>
          </a:xfrm>
        </p:grpSpPr>
        <p:sp>
          <p:nvSpPr>
            <p:cNvPr id="33" name="Rectangle: Rounded Corners 32">
              <a:extLst>
                <a:ext uri="{FF2B5EF4-FFF2-40B4-BE49-F238E27FC236}">
                  <a16:creationId xmlns:a16="http://schemas.microsoft.com/office/drawing/2014/main" id="{9B1C3D28-17DC-4BD7-B4D5-0834B67F3C0F}"/>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TextBox 33">
              <a:extLst>
                <a:ext uri="{FF2B5EF4-FFF2-40B4-BE49-F238E27FC236}">
                  <a16:creationId xmlns:a16="http://schemas.microsoft.com/office/drawing/2014/main" id="{3ABD2452-BD0D-4014-9E5E-13FDD7E5564C}"/>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35" name="check 3" title="Icon of a checkmark with a circle around it">
              <a:extLst>
                <a:ext uri="{FF2B5EF4-FFF2-40B4-BE49-F238E27FC236}">
                  <a16:creationId xmlns:a16="http://schemas.microsoft.com/office/drawing/2014/main" id="{50633937-C6BB-4EDF-B9BD-1F388C576A25}"/>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6" name="Group 35" descr="Plan">
            <a:extLst>
              <a:ext uri="{FF2B5EF4-FFF2-40B4-BE49-F238E27FC236}">
                <a16:creationId xmlns:a16="http://schemas.microsoft.com/office/drawing/2014/main" id="{C8F6240E-6679-4355-A1B1-46B46431AD77}"/>
              </a:ext>
            </a:extLst>
          </p:cNvPr>
          <p:cNvGrpSpPr/>
          <p:nvPr/>
        </p:nvGrpSpPr>
        <p:grpSpPr>
          <a:xfrm>
            <a:off x="8011157" y="395708"/>
            <a:ext cx="1226203" cy="437524"/>
            <a:chOff x="3716688" y="2901128"/>
            <a:chExt cx="2318149" cy="827144"/>
          </a:xfrm>
        </p:grpSpPr>
        <p:sp>
          <p:nvSpPr>
            <p:cNvPr id="37" name="Rectangle: Rounded Corners 36">
              <a:extLst>
                <a:ext uri="{FF2B5EF4-FFF2-40B4-BE49-F238E27FC236}">
                  <a16:creationId xmlns:a16="http://schemas.microsoft.com/office/drawing/2014/main" id="{25B5AFF5-26C8-4A55-B132-AA85FE121CF2}"/>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8" name="TextBox 37">
              <a:extLst>
                <a:ext uri="{FF2B5EF4-FFF2-40B4-BE49-F238E27FC236}">
                  <a16:creationId xmlns:a16="http://schemas.microsoft.com/office/drawing/2014/main" id="{A58B2986-4436-4EFF-B782-60B538E91A3D}"/>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9" name="BulletedList_E8FD" title="Icon of a bulleted list">
              <a:extLst>
                <a:ext uri="{FF2B5EF4-FFF2-40B4-BE49-F238E27FC236}">
                  <a16:creationId xmlns:a16="http://schemas.microsoft.com/office/drawing/2014/main" id="{4430E338-44A2-466A-B9D5-5BF632E06891}"/>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40" name="Group 39" descr="Adpot">
            <a:extLst>
              <a:ext uri="{FF2B5EF4-FFF2-40B4-BE49-F238E27FC236}">
                <a16:creationId xmlns:a16="http://schemas.microsoft.com/office/drawing/2014/main" id="{471FFED9-A1B0-4791-96B7-13A1565D7A41}"/>
              </a:ext>
            </a:extLst>
          </p:cNvPr>
          <p:cNvGrpSpPr/>
          <p:nvPr/>
        </p:nvGrpSpPr>
        <p:grpSpPr>
          <a:xfrm>
            <a:off x="10622288" y="395708"/>
            <a:ext cx="1206105" cy="437524"/>
            <a:chOff x="9006021" y="2909875"/>
            <a:chExt cx="2280155" cy="827144"/>
          </a:xfrm>
        </p:grpSpPr>
        <p:sp>
          <p:nvSpPr>
            <p:cNvPr id="41" name="Rectangle: Rounded Corners 40">
              <a:extLst>
                <a:ext uri="{FF2B5EF4-FFF2-40B4-BE49-F238E27FC236}">
                  <a16:creationId xmlns:a16="http://schemas.microsoft.com/office/drawing/2014/main" id="{AFE67189-89FA-4E91-8D2A-AAFBA90341B1}"/>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531E4E39-156C-4186-BC9F-26C73DC507CD}"/>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43" name="arrow_3" title="Icon of an arrow pointing down at a line">
              <a:extLst>
                <a:ext uri="{FF2B5EF4-FFF2-40B4-BE49-F238E27FC236}">
                  <a16:creationId xmlns:a16="http://schemas.microsoft.com/office/drawing/2014/main" id="{A628BDC1-7D50-4A65-8433-E1603FEDFB0E}"/>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44" name="Group 43" descr="Define Strategy">
            <a:extLst>
              <a:ext uri="{FF2B5EF4-FFF2-40B4-BE49-F238E27FC236}">
                <a16:creationId xmlns:a16="http://schemas.microsoft.com/office/drawing/2014/main" id="{8F35A238-1664-4D76-BDEC-DD08D9DA482F}"/>
              </a:ext>
            </a:extLst>
          </p:cNvPr>
          <p:cNvGrpSpPr/>
          <p:nvPr/>
        </p:nvGrpSpPr>
        <p:grpSpPr>
          <a:xfrm>
            <a:off x="6629115" y="312170"/>
            <a:ext cx="1226203" cy="604598"/>
            <a:chOff x="1103923" y="2743198"/>
            <a:chExt cx="2318149" cy="1143000"/>
          </a:xfrm>
        </p:grpSpPr>
        <p:sp>
          <p:nvSpPr>
            <p:cNvPr id="45" name="Rectangle: Rounded Corners 44">
              <a:extLst>
                <a:ext uri="{FF2B5EF4-FFF2-40B4-BE49-F238E27FC236}">
                  <a16:creationId xmlns:a16="http://schemas.microsoft.com/office/drawing/2014/main" id="{A2611852-804C-49DD-B7B4-C7CE14347DF3}"/>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6" name="plan" title="Icon of a circle with an arrow projecting from it between two exes">
              <a:extLst>
                <a:ext uri="{FF2B5EF4-FFF2-40B4-BE49-F238E27FC236}">
                  <a16:creationId xmlns:a16="http://schemas.microsoft.com/office/drawing/2014/main" id="{8449B76F-23D6-4E99-AD7E-383B956130B1}"/>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7" name="TextBox 46">
              <a:extLst>
                <a:ext uri="{FF2B5EF4-FFF2-40B4-BE49-F238E27FC236}">
                  <a16:creationId xmlns:a16="http://schemas.microsoft.com/office/drawing/2014/main" id="{01834C65-5CCB-49DE-BA81-77D2FB36C759}"/>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8" name="Rectangle: Rounded Corners 47">
            <a:extLst>
              <a:ext uri="{FF2B5EF4-FFF2-40B4-BE49-F238E27FC236}">
                <a16:creationId xmlns:a16="http://schemas.microsoft.com/office/drawing/2014/main" id="{A647FCA9-3E92-42C0-8EAB-C52289948256}"/>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9" name="Group 48" descr="Manage">
            <a:extLst>
              <a:ext uri="{FF2B5EF4-FFF2-40B4-BE49-F238E27FC236}">
                <a16:creationId xmlns:a16="http://schemas.microsoft.com/office/drawing/2014/main" id="{866FD23A-E6B6-419F-AE56-EA95BB678F35}"/>
              </a:ext>
            </a:extLst>
          </p:cNvPr>
          <p:cNvGrpSpPr/>
          <p:nvPr/>
        </p:nvGrpSpPr>
        <p:grpSpPr>
          <a:xfrm>
            <a:off x="9954953" y="1093250"/>
            <a:ext cx="1228859" cy="437524"/>
            <a:chOff x="6172864" y="5454930"/>
            <a:chExt cx="2323170" cy="827144"/>
          </a:xfrm>
        </p:grpSpPr>
        <p:sp>
          <p:nvSpPr>
            <p:cNvPr id="50" name="Rectangle: Rounded Corners 49">
              <a:extLst>
                <a:ext uri="{FF2B5EF4-FFF2-40B4-BE49-F238E27FC236}">
                  <a16:creationId xmlns:a16="http://schemas.microsoft.com/office/drawing/2014/main" id="{B2FD86A2-AEC8-4F8E-8D52-F4F8BEC6FB57}"/>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1" name="Trackers_EADF_bidi" title="Icon of a clipboard with a checklist on it">
              <a:extLst>
                <a:ext uri="{FF2B5EF4-FFF2-40B4-BE49-F238E27FC236}">
                  <a16:creationId xmlns:a16="http://schemas.microsoft.com/office/drawing/2014/main" id="{1C0AD484-41F7-49ED-8102-CEC7CED29F06}"/>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52" name="TextBox 51">
              <a:extLst>
                <a:ext uri="{FF2B5EF4-FFF2-40B4-BE49-F238E27FC236}">
                  <a16:creationId xmlns:a16="http://schemas.microsoft.com/office/drawing/2014/main" id="{1BFD426B-8F61-4FB2-B27B-6E3B0B7A831D}"/>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53" name="Group 52" descr="Govern">
            <a:extLst>
              <a:ext uri="{FF2B5EF4-FFF2-40B4-BE49-F238E27FC236}">
                <a16:creationId xmlns:a16="http://schemas.microsoft.com/office/drawing/2014/main" id="{47CABD4F-65BA-427F-B198-7DBE9D8ACC71}"/>
              </a:ext>
            </a:extLst>
          </p:cNvPr>
          <p:cNvGrpSpPr/>
          <p:nvPr/>
        </p:nvGrpSpPr>
        <p:grpSpPr>
          <a:xfrm>
            <a:off x="8655740" y="1093250"/>
            <a:ext cx="1226203" cy="437524"/>
            <a:chOff x="3716688" y="5454930"/>
            <a:chExt cx="2318149" cy="827144"/>
          </a:xfrm>
        </p:grpSpPr>
        <p:sp>
          <p:nvSpPr>
            <p:cNvPr id="54" name="Rectangle: Rounded Corners 53">
              <a:extLst>
                <a:ext uri="{FF2B5EF4-FFF2-40B4-BE49-F238E27FC236}">
                  <a16:creationId xmlns:a16="http://schemas.microsoft.com/office/drawing/2014/main" id="{40C9B3D8-9AF4-4970-BCBF-7E26C0889E31}"/>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5" name="Org_ECA6" title="Icon of three boxes in a bracket chart">
              <a:extLst>
                <a:ext uri="{FF2B5EF4-FFF2-40B4-BE49-F238E27FC236}">
                  <a16:creationId xmlns:a16="http://schemas.microsoft.com/office/drawing/2014/main" id="{1C683519-F59E-49B9-903E-855C34D72422}"/>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6" name="TextBox 55">
              <a:extLst>
                <a:ext uri="{FF2B5EF4-FFF2-40B4-BE49-F238E27FC236}">
                  <a16:creationId xmlns:a16="http://schemas.microsoft.com/office/drawing/2014/main" id="{1CE2736E-6031-4F35-A3AA-FD1294C7C296}"/>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57" name="Rectangle 56">
            <a:extLst>
              <a:ext uri="{FF2B5EF4-FFF2-40B4-BE49-F238E27FC236}">
                <a16:creationId xmlns:a16="http://schemas.microsoft.com/office/drawing/2014/main" id="{C369F06A-6933-4E4B-BCA4-34B2DCC2E520}"/>
              </a:ext>
              <a:ext uri="{C183D7F6-B498-43B3-948B-1728B52AA6E4}">
                <adec:decorative xmlns:adec="http://schemas.microsoft.com/office/drawing/2017/decorative" val="1"/>
              </a:ext>
            </a:extLst>
          </p:cNvPr>
          <p:cNvSpPr/>
          <p:nvPr/>
        </p:nvSpPr>
        <p:spPr bwMode="auto">
          <a:xfrm>
            <a:off x="6547958" y="217743"/>
            <a:ext cx="5399412" cy="741108"/>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 name="Rectangle 57">
            <a:extLst>
              <a:ext uri="{FF2B5EF4-FFF2-40B4-BE49-F238E27FC236}">
                <a16:creationId xmlns:a16="http://schemas.microsoft.com/office/drawing/2014/main" id="{B172C744-9FC4-401F-A721-9F7334C00961}"/>
              </a:ext>
              <a:ext uri="{C183D7F6-B498-43B3-948B-1728B52AA6E4}">
                <adec:decorative xmlns:adec="http://schemas.microsoft.com/office/drawing/2017/decorative" val="1"/>
              </a:ext>
            </a:extLst>
          </p:cNvPr>
          <p:cNvSpPr/>
          <p:nvPr/>
        </p:nvSpPr>
        <p:spPr bwMode="auto">
          <a:xfrm>
            <a:off x="9944100" y="1054100"/>
            <a:ext cx="1257300" cy="527050"/>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5" name="Freeform: Shape 64">
            <a:extLst>
              <a:ext uri="{FF2B5EF4-FFF2-40B4-BE49-F238E27FC236}">
                <a16:creationId xmlns:a16="http://schemas.microsoft.com/office/drawing/2014/main" id="{9AC8EEF8-D25A-49F6-A6EC-54CD7D89775F}"/>
              </a:ext>
            </a:extLst>
          </p:cNvPr>
          <p:cNvSpPr/>
          <p:nvPr/>
        </p:nvSpPr>
        <p:spPr>
          <a:xfrm>
            <a:off x="592467"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Cost management</a:t>
            </a:r>
            <a:br>
              <a:rPr kumimoji="0" lang="en-US" sz="1600" b="0" i="0" u="none" strike="noStrike" kern="1200" cap="none" spc="0" normalizeH="0" baseline="0" noProof="0">
                <a:ln>
                  <a:noFill/>
                </a:ln>
                <a:solidFill>
                  <a:srgbClr val="FFFFFF"/>
                </a:solidFill>
                <a:effectLst/>
                <a:uLnTx/>
                <a:uFillTx/>
                <a:latin typeface="Segoe UI Semibold"/>
                <a:ea typeface="+mn-ea"/>
                <a:cs typeface="+mn-cs"/>
              </a:rPr>
            </a:br>
            <a:endParaRPr kumimoji="0" lang="en-US" sz="16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Evaluate and monitor cost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Limit IT spend</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Scale based on</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business demand</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Create cost accountability</a:t>
            </a:r>
          </a:p>
        </p:txBody>
      </p:sp>
      <p:sp>
        <p:nvSpPr>
          <p:cNvPr id="66" name="Freeform: Shape 65">
            <a:extLst>
              <a:ext uri="{FF2B5EF4-FFF2-40B4-BE49-F238E27FC236}">
                <a16:creationId xmlns:a16="http://schemas.microsoft.com/office/drawing/2014/main" id="{0C5C6862-0EB2-478E-AF48-64B8346D0E9A}"/>
              </a:ext>
            </a:extLst>
          </p:cNvPr>
          <p:cNvSpPr/>
          <p:nvPr/>
        </p:nvSpPr>
        <p:spPr>
          <a:xfrm>
            <a:off x="2859071"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Security baseline</a:t>
            </a:r>
            <a:br>
              <a:rPr kumimoji="0" lang="en-US" sz="1600" b="0" i="0" u="none" strike="noStrike" kern="1200" cap="none" spc="0" normalizeH="0" baseline="0" noProof="0">
                <a:ln>
                  <a:noFill/>
                </a:ln>
                <a:solidFill>
                  <a:srgbClr val="FFFFFF"/>
                </a:solidFill>
                <a:effectLst/>
                <a:uLnTx/>
                <a:uFillTx/>
                <a:latin typeface="Segoe UI Semibold"/>
                <a:ea typeface="+mn-ea"/>
                <a:cs typeface="+mn-cs"/>
              </a:rPr>
            </a:br>
            <a:endParaRPr kumimoji="0" lang="en-US" sz="16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Compliance with</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IT Security requirements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Apply security baseline to all adoption efforts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67" name="Freeform: Shape 66">
            <a:extLst>
              <a:ext uri="{FF2B5EF4-FFF2-40B4-BE49-F238E27FC236}">
                <a16:creationId xmlns:a16="http://schemas.microsoft.com/office/drawing/2014/main" id="{641DBB87-D006-4DCD-9953-6A2CBD7349ED}"/>
              </a:ext>
            </a:extLst>
          </p:cNvPr>
          <p:cNvSpPr/>
          <p:nvPr/>
        </p:nvSpPr>
        <p:spPr>
          <a:xfrm>
            <a:off x="5128209"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Resource consistency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Consistency</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in resource configuration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Enforce on boarding, recovery and discoverability practices</a:t>
            </a:r>
          </a:p>
        </p:txBody>
      </p:sp>
      <p:sp>
        <p:nvSpPr>
          <p:cNvPr id="84" name="Freeform: Shape 83">
            <a:extLst>
              <a:ext uri="{FF2B5EF4-FFF2-40B4-BE49-F238E27FC236}">
                <a16:creationId xmlns:a16="http://schemas.microsoft.com/office/drawing/2014/main" id="{44B5953C-88EA-415E-A9D4-196A79955A31}"/>
              </a:ext>
            </a:extLst>
          </p:cNvPr>
          <p:cNvSpPr/>
          <p:nvPr/>
        </p:nvSpPr>
        <p:spPr>
          <a:xfrm>
            <a:off x="7395562"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Identity baseline</a:t>
            </a:r>
            <a:br>
              <a:rPr kumimoji="0" lang="en-US" sz="1600" b="0" i="0" u="none" strike="noStrike" kern="1200" cap="none" spc="0" normalizeH="0" baseline="0" noProof="0">
                <a:ln>
                  <a:noFill/>
                </a:ln>
                <a:solidFill>
                  <a:srgbClr val="FFFFFF"/>
                </a:solidFill>
                <a:effectLst/>
                <a:uLnTx/>
                <a:uFillTx/>
                <a:latin typeface="Segoe UI Semibold"/>
                <a:ea typeface="+mn-ea"/>
                <a:cs typeface="+mn-cs"/>
              </a:rPr>
            </a:br>
            <a:endParaRPr kumimoji="0" lang="en-US" sz="16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Enforce identity</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and access baseline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Apply role definitions and assignments</a:t>
            </a:r>
          </a:p>
        </p:txBody>
      </p:sp>
      <p:sp>
        <p:nvSpPr>
          <p:cNvPr id="85" name="Freeform: Shape 84">
            <a:extLst>
              <a:ext uri="{FF2B5EF4-FFF2-40B4-BE49-F238E27FC236}">
                <a16:creationId xmlns:a16="http://schemas.microsoft.com/office/drawing/2014/main" id="{441FAED2-BE2C-4979-9020-6F8210F1C04A}"/>
              </a:ext>
            </a:extLst>
          </p:cNvPr>
          <p:cNvSpPr/>
          <p:nvPr/>
        </p:nvSpPr>
        <p:spPr>
          <a:xfrm>
            <a:off x="9662915" y="4325257"/>
            <a:ext cx="2104156" cy="2214034"/>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a:ea typeface="+mn-ea"/>
                <a:cs typeface="+mn-cs"/>
              </a:rPr>
              <a:t>Deployment acceleration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Centralize templates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Drive consistency and standardization</a:t>
            </a:r>
          </a:p>
        </p:txBody>
      </p:sp>
      <p:sp>
        <p:nvSpPr>
          <p:cNvPr id="86" name="Freeform: Shape 85">
            <a:extLst>
              <a:ext uri="{FF2B5EF4-FFF2-40B4-BE49-F238E27FC236}">
                <a16:creationId xmlns:a16="http://schemas.microsoft.com/office/drawing/2014/main" id="{31DCE9FD-B981-4ADA-BD17-EB45BB0EF063}"/>
              </a:ext>
            </a:extLst>
          </p:cNvPr>
          <p:cNvSpPr/>
          <p:nvPr/>
        </p:nvSpPr>
        <p:spPr>
          <a:xfrm>
            <a:off x="1950152" y="2307874"/>
            <a:ext cx="2527956" cy="1843212"/>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Business risk</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Document</a:t>
            </a:r>
            <a:r>
              <a:rPr kumimoji="0" lang="en-US" sz="1400" b="0" i="0" u="none" strike="noStrike" kern="1200" cap="none" spc="0" normalizeH="0" baseline="0" noProof="0">
                <a:ln>
                  <a:noFill/>
                </a:ln>
                <a:solidFill>
                  <a:srgbClr val="FFFFFF"/>
                </a:solidFill>
                <a:effectLst/>
                <a:uLnTx/>
                <a:uFillTx/>
                <a:latin typeface="Segoe UI"/>
                <a:ea typeface="+mn-ea"/>
                <a:cs typeface="+mn-cs"/>
              </a:rPr>
              <a:t> evolving business risk</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Document risk tolerance based on </a:t>
            </a:r>
            <a:r>
              <a:rPr kumimoji="0" lang="en-US" sz="1400" b="0" i="0" u="none" strike="noStrike" kern="1200" cap="none" spc="0" normalizeH="0" baseline="0" noProof="0">
                <a:ln>
                  <a:noFill/>
                </a:ln>
                <a:solidFill>
                  <a:srgbClr val="FFFFFF"/>
                </a:solidFill>
                <a:effectLst/>
                <a:uLnTx/>
                <a:uFillTx/>
                <a:latin typeface="Segoe UI Semibold"/>
                <a:ea typeface="+mn-ea"/>
                <a:cs typeface="+mn-cs"/>
              </a:rPr>
              <a:t>data classification</a:t>
            </a:r>
            <a:r>
              <a:rPr kumimoji="0" lang="en-US" sz="1400" b="0" i="0" u="none" strike="noStrike" kern="1200" cap="none" spc="0" normalizeH="0" baseline="0" noProof="0">
                <a:ln>
                  <a:noFill/>
                </a:ln>
                <a:solidFill>
                  <a:srgbClr val="FFFFFF"/>
                </a:solidFill>
                <a:effectLst/>
                <a:uLnTx/>
                <a:uFillTx/>
                <a:latin typeface="Segoe UI"/>
                <a:ea typeface="+mn-ea"/>
                <a:cs typeface="+mn-cs"/>
              </a:rPr>
              <a:t>, and </a:t>
            </a:r>
            <a:r>
              <a:rPr kumimoji="0" lang="en-US" sz="1400" b="0" i="0" u="none" strike="noStrike" kern="1200" cap="none" spc="0" normalizeH="0" baseline="0" noProof="0">
                <a:ln>
                  <a:noFill/>
                </a:ln>
                <a:solidFill>
                  <a:srgbClr val="FFFFFF"/>
                </a:solidFill>
                <a:effectLst/>
                <a:uLnTx/>
                <a:uFillTx/>
                <a:latin typeface="Segoe UI Semibold"/>
                <a:ea typeface="+mn-ea"/>
                <a:cs typeface="+mn-cs"/>
              </a:rPr>
              <a:t>application criticality</a:t>
            </a:r>
          </a:p>
        </p:txBody>
      </p:sp>
      <p:sp>
        <p:nvSpPr>
          <p:cNvPr id="87" name="Freeform: Shape 86">
            <a:extLst>
              <a:ext uri="{FF2B5EF4-FFF2-40B4-BE49-F238E27FC236}">
                <a16:creationId xmlns:a16="http://schemas.microsoft.com/office/drawing/2014/main" id="{B7EF7097-288B-4900-867A-2F8970E32B92}"/>
              </a:ext>
            </a:extLst>
          </p:cNvPr>
          <p:cNvSpPr/>
          <p:nvPr/>
        </p:nvSpPr>
        <p:spPr>
          <a:xfrm>
            <a:off x="4832022" y="2307874"/>
            <a:ext cx="2527956" cy="1843212"/>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Policy &amp; compliance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Convert risk decisions into </a:t>
            </a:r>
            <a:r>
              <a:rPr kumimoji="0" lang="en-US" sz="1400" b="0" i="0" u="none" strike="noStrike" kern="1200" cap="none" spc="0" normalizeH="0" baseline="0" noProof="0">
                <a:ln>
                  <a:noFill/>
                </a:ln>
                <a:solidFill>
                  <a:srgbClr val="FFFFFF"/>
                </a:solidFill>
                <a:effectLst/>
                <a:uLnTx/>
                <a:uFillTx/>
                <a:latin typeface="Segoe UI Semibold"/>
                <a:ea typeface="+mn-ea"/>
                <a:cs typeface="+mn-cs"/>
              </a:rPr>
              <a:t>policy statements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Establish cloud adoption boundaries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88" name="Freeform: Shape 87">
            <a:extLst>
              <a:ext uri="{FF2B5EF4-FFF2-40B4-BE49-F238E27FC236}">
                <a16:creationId xmlns:a16="http://schemas.microsoft.com/office/drawing/2014/main" id="{8601C48A-B8F3-468E-87A6-4EF320AFCC48}"/>
              </a:ext>
            </a:extLst>
          </p:cNvPr>
          <p:cNvSpPr/>
          <p:nvPr/>
        </p:nvSpPr>
        <p:spPr>
          <a:xfrm>
            <a:off x="7713893" y="2307874"/>
            <a:ext cx="2527956" cy="1843212"/>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Processes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Establish processes to</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Semibold"/>
                <a:ea typeface="+mn-ea"/>
                <a:cs typeface="+mn-cs"/>
              </a:rPr>
              <a:t>monitor violations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Adhere to</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corporate policies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Cloud Center</a:t>
            </a:r>
            <a:br>
              <a:rPr kumimoji="0" lang="en-US" sz="1400" b="0" i="0" u="none" strike="noStrike" kern="1200" cap="none" spc="0" normalizeH="0" baseline="0" noProof="0">
                <a:ln>
                  <a:noFill/>
                </a:ln>
                <a:solidFill>
                  <a:srgbClr val="FFFFFF"/>
                </a:solidFill>
                <a:effectLst/>
                <a:uLnTx/>
                <a:uFillTx/>
                <a:latin typeface="Segoe UI Semibold"/>
                <a:ea typeface="+mn-ea"/>
                <a:cs typeface="+mn-cs"/>
              </a:rPr>
            </a:br>
            <a:r>
              <a:rPr kumimoji="0" lang="en-US" sz="1400" b="0" i="0" u="none" strike="noStrike" kern="1200" cap="none" spc="0" normalizeH="0" baseline="0" noProof="0">
                <a:ln>
                  <a:noFill/>
                </a:ln>
                <a:solidFill>
                  <a:srgbClr val="FFFFFF"/>
                </a:solidFill>
                <a:effectLst/>
                <a:uLnTx/>
                <a:uFillTx/>
                <a:latin typeface="Segoe UI Semibold"/>
                <a:ea typeface="+mn-ea"/>
                <a:cs typeface="+mn-cs"/>
              </a:rPr>
              <a:t>of Excellence</a:t>
            </a:r>
          </a:p>
        </p:txBody>
      </p:sp>
    </p:spTree>
    <p:extLst>
      <p:ext uri="{BB962C8B-B14F-4D97-AF65-F5344CB8AC3E}">
        <p14:creationId xmlns:p14="http://schemas.microsoft.com/office/powerpoint/2010/main" val="11251509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500"/>
                                        <p:tgtEl>
                                          <p:spTgt spid="86"/>
                                        </p:tgtEl>
                                      </p:cBhvr>
                                    </p:animEffect>
                                  </p:childTnLst>
                                </p:cTn>
                              </p:par>
                              <p:par>
                                <p:cTn id="8" presetID="42" presetClass="path" presetSubtype="0" decel="100000" fill="hold" grpId="1" nodeType="withEffect">
                                  <p:stCondLst>
                                    <p:cond delay="0"/>
                                  </p:stCondLst>
                                  <p:childTnLst>
                                    <p:animMotion origin="layout" path="M 4.16667E-6 0.04491 L 4.16667E-6 3.7037E-7 " pathEditMode="relative" rAng="0" ptsTypes="AA">
                                      <p:cBhvr>
                                        <p:cTn id="9" dur="600" fill="hold"/>
                                        <p:tgtEl>
                                          <p:spTgt spid="86"/>
                                        </p:tgtEl>
                                        <p:attrNameLst>
                                          <p:attrName>ppt_x</p:attrName>
                                          <p:attrName>ppt_y</p:attrName>
                                        </p:attrNameLst>
                                      </p:cBhvr>
                                      <p:rCtr x="0" y="-2245"/>
                                    </p:animMotion>
                                  </p:childTnLst>
                                </p:cTn>
                              </p:par>
                            </p:childTnLst>
                          </p:cTn>
                        </p:par>
                        <p:par>
                          <p:cTn id="10" fill="hold">
                            <p:stCondLst>
                              <p:cond delay="600"/>
                            </p:stCondLst>
                            <p:childTnLst>
                              <p:par>
                                <p:cTn id="11" presetID="10" presetClass="entr" presetSubtype="0" fill="hold" grpId="0" nodeType="after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500"/>
                                        <p:tgtEl>
                                          <p:spTgt spid="87"/>
                                        </p:tgtEl>
                                      </p:cBhvr>
                                    </p:animEffect>
                                  </p:childTnLst>
                                </p:cTn>
                              </p:par>
                              <p:par>
                                <p:cTn id="14" presetID="42" presetClass="path" presetSubtype="0" decel="100000" fill="hold" grpId="1" nodeType="withEffect">
                                  <p:stCondLst>
                                    <p:cond delay="0"/>
                                  </p:stCondLst>
                                  <p:childTnLst>
                                    <p:animMotion origin="layout" path="M 4.16667E-6 0.04491 L 4.16667E-6 3.7037E-7 " pathEditMode="relative" rAng="0" ptsTypes="AA">
                                      <p:cBhvr>
                                        <p:cTn id="15" dur="600" fill="hold"/>
                                        <p:tgtEl>
                                          <p:spTgt spid="87"/>
                                        </p:tgtEl>
                                        <p:attrNameLst>
                                          <p:attrName>ppt_x</p:attrName>
                                          <p:attrName>ppt_y</p:attrName>
                                        </p:attrNameLst>
                                      </p:cBhvr>
                                      <p:rCtr x="0" y="-2245"/>
                                    </p:animMotion>
                                  </p:childTnLst>
                                </p:cTn>
                              </p:par>
                            </p:childTnLst>
                          </p:cTn>
                        </p:par>
                        <p:par>
                          <p:cTn id="16" fill="hold">
                            <p:stCondLst>
                              <p:cond delay="1200"/>
                            </p:stCondLst>
                            <p:childTnLst>
                              <p:par>
                                <p:cTn id="17" presetID="10" presetClass="entr" presetSubtype="0" fill="hold" grpId="0" nodeType="afterEffect">
                                  <p:stCondLst>
                                    <p:cond delay="0"/>
                                  </p:stCondLst>
                                  <p:childTnLst>
                                    <p:set>
                                      <p:cBhvr>
                                        <p:cTn id="18" dur="1" fill="hold">
                                          <p:stCondLst>
                                            <p:cond delay="0"/>
                                          </p:stCondLst>
                                        </p:cTn>
                                        <p:tgtEl>
                                          <p:spTgt spid="88"/>
                                        </p:tgtEl>
                                        <p:attrNameLst>
                                          <p:attrName>style.visibility</p:attrName>
                                        </p:attrNameLst>
                                      </p:cBhvr>
                                      <p:to>
                                        <p:strVal val="visible"/>
                                      </p:to>
                                    </p:set>
                                    <p:animEffect transition="in" filter="fade">
                                      <p:cBhvr>
                                        <p:cTn id="19" dur="500"/>
                                        <p:tgtEl>
                                          <p:spTgt spid="88"/>
                                        </p:tgtEl>
                                      </p:cBhvr>
                                    </p:animEffect>
                                  </p:childTnLst>
                                </p:cTn>
                              </p:par>
                              <p:par>
                                <p:cTn id="20" presetID="42" presetClass="path" presetSubtype="0" decel="100000" fill="hold" grpId="1" nodeType="withEffect">
                                  <p:stCondLst>
                                    <p:cond delay="0"/>
                                  </p:stCondLst>
                                  <p:childTnLst>
                                    <p:animMotion origin="layout" path="M 4.16667E-6 0.04491 L 4.16667E-6 3.7037E-7 " pathEditMode="relative" rAng="0" ptsTypes="AA">
                                      <p:cBhvr>
                                        <p:cTn id="21" dur="600" fill="hold"/>
                                        <p:tgtEl>
                                          <p:spTgt spid="88"/>
                                        </p:tgtEl>
                                        <p:attrNameLst>
                                          <p:attrName>ppt_x</p:attrName>
                                          <p:attrName>ppt_y</p:attrName>
                                        </p:attrNameLst>
                                      </p:cBhvr>
                                      <p:rCtr x="0" y="-2245"/>
                                    </p:animMotion>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5"/>
                                        </p:tgtEl>
                                        <p:attrNameLst>
                                          <p:attrName>style.visibility</p:attrName>
                                        </p:attrNameLst>
                                      </p:cBhvr>
                                      <p:to>
                                        <p:strVal val="visible"/>
                                      </p:to>
                                    </p:set>
                                    <p:animEffect transition="in" filter="fade">
                                      <p:cBhvr>
                                        <p:cTn id="26" dur="500"/>
                                        <p:tgtEl>
                                          <p:spTgt spid="65"/>
                                        </p:tgtEl>
                                      </p:cBhvr>
                                    </p:animEffect>
                                  </p:childTnLst>
                                </p:cTn>
                              </p:par>
                              <p:par>
                                <p:cTn id="27" presetID="42" presetClass="path" presetSubtype="0" decel="100000" fill="hold" grpId="1" nodeType="withEffect">
                                  <p:stCondLst>
                                    <p:cond delay="0"/>
                                  </p:stCondLst>
                                  <p:childTnLst>
                                    <p:animMotion origin="layout" path="M 4.16667E-6 0.04491 L 4.16667E-6 3.7037E-7 " pathEditMode="relative" rAng="0" ptsTypes="AA">
                                      <p:cBhvr>
                                        <p:cTn id="28" dur="600" fill="hold"/>
                                        <p:tgtEl>
                                          <p:spTgt spid="65"/>
                                        </p:tgtEl>
                                        <p:attrNameLst>
                                          <p:attrName>ppt_x</p:attrName>
                                          <p:attrName>ppt_y</p:attrName>
                                        </p:attrNameLst>
                                      </p:cBhvr>
                                      <p:rCtr x="0" y="-2245"/>
                                    </p:animMotion>
                                  </p:childTnLst>
                                </p:cTn>
                              </p:par>
                            </p:childTnLst>
                          </p:cTn>
                        </p:par>
                        <p:par>
                          <p:cTn id="29" fill="hold">
                            <p:stCondLst>
                              <p:cond delay="600"/>
                            </p:stCondLst>
                            <p:childTnLst>
                              <p:par>
                                <p:cTn id="30" presetID="10" presetClass="entr" presetSubtype="0" fill="hold" grpId="0" nodeType="after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500"/>
                                        <p:tgtEl>
                                          <p:spTgt spid="66"/>
                                        </p:tgtEl>
                                      </p:cBhvr>
                                    </p:animEffect>
                                  </p:childTnLst>
                                </p:cTn>
                              </p:par>
                              <p:par>
                                <p:cTn id="33" presetID="42" presetClass="path" presetSubtype="0" decel="100000" fill="hold" grpId="1" nodeType="withEffect">
                                  <p:stCondLst>
                                    <p:cond delay="0"/>
                                  </p:stCondLst>
                                  <p:childTnLst>
                                    <p:animMotion origin="layout" path="M -3.125E-6 0.04491 L -3.125E-6 3.7037E-7 " pathEditMode="relative" rAng="0" ptsTypes="AA">
                                      <p:cBhvr>
                                        <p:cTn id="34" dur="600" fill="hold"/>
                                        <p:tgtEl>
                                          <p:spTgt spid="66"/>
                                        </p:tgtEl>
                                        <p:attrNameLst>
                                          <p:attrName>ppt_x</p:attrName>
                                          <p:attrName>ppt_y</p:attrName>
                                        </p:attrNameLst>
                                      </p:cBhvr>
                                      <p:rCtr x="0" y="-2245"/>
                                    </p:animMotion>
                                  </p:childTnLst>
                                </p:cTn>
                              </p:par>
                            </p:childTnLst>
                          </p:cTn>
                        </p:par>
                        <p:par>
                          <p:cTn id="35" fill="hold">
                            <p:stCondLst>
                              <p:cond delay="1200"/>
                            </p:stCondLst>
                            <p:childTnLst>
                              <p:par>
                                <p:cTn id="36" presetID="10" presetClass="entr" presetSubtype="0" fill="hold" grpId="0" nodeType="afterEffect">
                                  <p:stCondLst>
                                    <p:cond delay="0"/>
                                  </p:stCondLst>
                                  <p:childTnLst>
                                    <p:set>
                                      <p:cBhvr>
                                        <p:cTn id="37" dur="1" fill="hold">
                                          <p:stCondLst>
                                            <p:cond delay="0"/>
                                          </p:stCondLst>
                                        </p:cTn>
                                        <p:tgtEl>
                                          <p:spTgt spid="67"/>
                                        </p:tgtEl>
                                        <p:attrNameLst>
                                          <p:attrName>style.visibility</p:attrName>
                                        </p:attrNameLst>
                                      </p:cBhvr>
                                      <p:to>
                                        <p:strVal val="visible"/>
                                      </p:to>
                                    </p:set>
                                    <p:animEffect transition="in" filter="fade">
                                      <p:cBhvr>
                                        <p:cTn id="38" dur="500"/>
                                        <p:tgtEl>
                                          <p:spTgt spid="67"/>
                                        </p:tgtEl>
                                      </p:cBhvr>
                                    </p:animEffect>
                                  </p:childTnLst>
                                </p:cTn>
                              </p:par>
                              <p:par>
                                <p:cTn id="39" presetID="42" presetClass="path" presetSubtype="0" decel="100000" fill="hold" grpId="1" nodeType="withEffect">
                                  <p:stCondLst>
                                    <p:cond delay="0"/>
                                  </p:stCondLst>
                                  <p:childTnLst>
                                    <p:animMotion origin="layout" path="M -1.04167E-6 0.04491 L -1.04167E-6 3.7037E-7 " pathEditMode="relative" rAng="0" ptsTypes="AA">
                                      <p:cBhvr>
                                        <p:cTn id="40" dur="600" fill="hold"/>
                                        <p:tgtEl>
                                          <p:spTgt spid="67"/>
                                        </p:tgtEl>
                                        <p:attrNameLst>
                                          <p:attrName>ppt_x</p:attrName>
                                          <p:attrName>ppt_y</p:attrName>
                                        </p:attrNameLst>
                                      </p:cBhvr>
                                      <p:rCtr x="0" y="-2245"/>
                                    </p:animMotion>
                                  </p:childTnLst>
                                </p:cTn>
                              </p:par>
                            </p:childTnLst>
                          </p:cTn>
                        </p:par>
                        <p:par>
                          <p:cTn id="41" fill="hold">
                            <p:stCondLst>
                              <p:cond delay="1800"/>
                            </p:stCondLst>
                            <p:childTnLst>
                              <p:par>
                                <p:cTn id="42" presetID="10" presetClass="entr" presetSubtype="0" fill="hold" grpId="0" nodeType="afterEffect">
                                  <p:stCondLst>
                                    <p:cond delay="0"/>
                                  </p:stCondLst>
                                  <p:childTnLst>
                                    <p:set>
                                      <p:cBhvr>
                                        <p:cTn id="43" dur="1" fill="hold">
                                          <p:stCondLst>
                                            <p:cond delay="0"/>
                                          </p:stCondLst>
                                        </p:cTn>
                                        <p:tgtEl>
                                          <p:spTgt spid="84"/>
                                        </p:tgtEl>
                                        <p:attrNameLst>
                                          <p:attrName>style.visibility</p:attrName>
                                        </p:attrNameLst>
                                      </p:cBhvr>
                                      <p:to>
                                        <p:strVal val="visible"/>
                                      </p:to>
                                    </p:set>
                                    <p:animEffect transition="in" filter="fade">
                                      <p:cBhvr>
                                        <p:cTn id="44" dur="500"/>
                                        <p:tgtEl>
                                          <p:spTgt spid="84"/>
                                        </p:tgtEl>
                                      </p:cBhvr>
                                    </p:animEffect>
                                  </p:childTnLst>
                                </p:cTn>
                              </p:par>
                              <p:par>
                                <p:cTn id="45" presetID="42" presetClass="path" presetSubtype="0" decel="100000" fill="hold" grpId="1" nodeType="withEffect">
                                  <p:stCondLst>
                                    <p:cond delay="0"/>
                                  </p:stCondLst>
                                  <p:childTnLst>
                                    <p:animMotion origin="layout" path="M 1.45833E-6 0.04491 L 1.45833E-6 3.7037E-7 " pathEditMode="relative" rAng="0" ptsTypes="AA">
                                      <p:cBhvr>
                                        <p:cTn id="46" dur="600" fill="hold"/>
                                        <p:tgtEl>
                                          <p:spTgt spid="84"/>
                                        </p:tgtEl>
                                        <p:attrNameLst>
                                          <p:attrName>ppt_x</p:attrName>
                                          <p:attrName>ppt_y</p:attrName>
                                        </p:attrNameLst>
                                      </p:cBhvr>
                                      <p:rCtr x="0" y="-2245"/>
                                    </p:animMotion>
                                  </p:childTnLst>
                                </p:cTn>
                              </p:par>
                            </p:childTnLst>
                          </p:cTn>
                        </p:par>
                        <p:par>
                          <p:cTn id="47" fill="hold">
                            <p:stCondLst>
                              <p:cond delay="2400"/>
                            </p:stCondLst>
                            <p:childTnLst>
                              <p:par>
                                <p:cTn id="48" presetID="10" presetClass="entr" presetSubtype="0" fill="hold" grpId="0" nodeType="afterEffect">
                                  <p:stCondLst>
                                    <p:cond delay="0"/>
                                  </p:stCondLst>
                                  <p:childTnLst>
                                    <p:set>
                                      <p:cBhvr>
                                        <p:cTn id="49" dur="1" fill="hold">
                                          <p:stCondLst>
                                            <p:cond delay="0"/>
                                          </p:stCondLst>
                                        </p:cTn>
                                        <p:tgtEl>
                                          <p:spTgt spid="85"/>
                                        </p:tgtEl>
                                        <p:attrNameLst>
                                          <p:attrName>style.visibility</p:attrName>
                                        </p:attrNameLst>
                                      </p:cBhvr>
                                      <p:to>
                                        <p:strVal val="visible"/>
                                      </p:to>
                                    </p:set>
                                    <p:animEffect transition="in" filter="fade">
                                      <p:cBhvr>
                                        <p:cTn id="50" dur="500"/>
                                        <p:tgtEl>
                                          <p:spTgt spid="85"/>
                                        </p:tgtEl>
                                      </p:cBhvr>
                                    </p:animEffect>
                                  </p:childTnLst>
                                </p:cTn>
                              </p:par>
                              <p:par>
                                <p:cTn id="51" presetID="42" presetClass="path" presetSubtype="0" decel="100000" fill="hold" grpId="1" nodeType="withEffect">
                                  <p:stCondLst>
                                    <p:cond delay="0"/>
                                  </p:stCondLst>
                                  <p:childTnLst>
                                    <p:animMotion origin="layout" path="M 3.95833E-6 0.04491 L 3.95833E-6 3.7037E-7 " pathEditMode="relative" rAng="0" ptsTypes="AA">
                                      <p:cBhvr>
                                        <p:cTn id="52" dur="600" fill="hold"/>
                                        <p:tgtEl>
                                          <p:spTgt spid="85"/>
                                        </p:tgtEl>
                                        <p:attrNameLst>
                                          <p:attrName>ppt_x</p:attrName>
                                          <p:attrName>ppt_y</p:attrName>
                                        </p:attrNameLst>
                                      </p:cBhvr>
                                      <p:rCtr x="0" y="-2245"/>
                                    </p:animMotion>
                                  </p:childTnLst>
                                </p:cTn>
                              </p:par>
                            </p:childTnLst>
                          </p:cTn>
                        </p:par>
                        <p:par>
                          <p:cTn id="53" fill="hold">
                            <p:stCondLst>
                              <p:cond delay="3000"/>
                            </p:stCondLst>
                            <p:childTnLst>
                              <p:par>
                                <p:cTn id="54" presetID="10" presetClass="entr" presetSubtype="0" fill="hold" grpId="0" nodeType="afterEffect">
                                  <p:stCondLst>
                                    <p:cond delay="0"/>
                                  </p:stCondLst>
                                  <p:childTnLst>
                                    <p:set>
                                      <p:cBhvr>
                                        <p:cTn id="55" dur="1" fill="hold">
                                          <p:stCondLst>
                                            <p:cond delay="0"/>
                                          </p:stCondLst>
                                        </p:cTn>
                                        <p:tgtEl>
                                          <p:spTgt spid="3"/>
                                        </p:tgtEl>
                                        <p:attrNameLst>
                                          <p:attrName>style.visibility</p:attrName>
                                        </p:attrNameLst>
                                      </p:cBhvr>
                                      <p:to>
                                        <p:strVal val="visible"/>
                                      </p:to>
                                    </p:set>
                                    <p:animEffect transition="in" filter="fade">
                                      <p:cBhvr>
                                        <p:cTn id="5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5" grpId="0" animBg="1"/>
      <p:bldP spid="65" grpId="1" animBg="1"/>
      <p:bldP spid="66" grpId="0" animBg="1"/>
      <p:bldP spid="66" grpId="1" animBg="1"/>
      <p:bldP spid="67" grpId="0" animBg="1"/>
      <p:bldP spid="67" grpId="1" animBg="1"/>
      <p:bldP spid="84" grpId="0" animBg="1"/>
      <p:bldP spid="84" grpId="1" animBg="1"/>
      <p:bldP spid="85" grpId="0" animBg="1"/>
      <p:bldP spid="85" grpId="1" animBg="1"/>
      <p:bldP spid="86" grpId="0" animBg="1"/>
      <p:bldP spid="86" grpId="1" animBg="1"/>
      <p:bldP spid="87" grpId="0" animBg="1"/>
      <p:bldP spid="87" grpId="1" animBg="1"/>
      <p:bldP spid="88" grpId="0" animBg="1"/>
      <p:bldP spid="88"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reeform: Shape 49">
            <a:extLst>
              <a:ext uri="{FF2B5EF4-FFF2-40B4-BE49-F238E27FC236}">
                <a16:creationId xmlns:a16="http://schemas.microsoft.com/office/drawing/2014/main" id="{FBDED88A-5D4B-4098-A286-4399166CBD41}"/>
              </a:ext>
            </a:extLst>
          </p:cNvPr>
          <p:cNvSpPr/>
          <p:nvPr/>
        </p:nvSpPr>
        <p:spPr>
          <a:xfrm>
            <a:off x="1950152"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Management</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Identify critical operations for</a:t>
            </a:r>
            <a:br>
              <a:rPr kumimoji="0" lang="en-US" sz="1600" b="0" i="0" u="none" strike="noStrike" kern="1200" cap="none" spc="0" normalizeH="0" baseline="0" noProof="0">
                <a:ln>
                  <a:noFill/>
                </a:ln>
                <a:solidFill>
                  <a:srgbClr val="FFFFFF"/>
                </a:solidFill>
                <a:effectLst/>
                <a:uLnTx/>
                <a:uFillTx/>
                <a:latin typeface="Segoe UI"/>
                <a:ea typeface="+mn-ea"/>
                <a:cs typeface="+mn-cs"/>
              </a:rPr>
            </a:br>
            <a:r>
              <a:rPr kumimoji="0" lang="en-US" sz="1600" b="0" i="0" u="none" strike="noStrike" kern="1200" cap="none" spc="0" normalizeH="0" baseline="0" noProof="0">
                <a:ln>
                  <a:noFill/>
                </a:ln>
                <a:solidFill>
                  <a:srgbClr val="FFFFFF"/>
                </a:solidFill>
                <a:effectLst/>
                <a:uLnTx/>
                <a:uFillTx/>
                <a:latin typeface="Segoe UI"/>
                <a:ea typeface="+mn-ea"/>
                <a:cs typeface="+mn-cs"/>
              </a:rPr>
              <a:t>business operations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Map operations</a:t>
            </a:r>
            <a:br>
              <a:rPr kumimoji="0" lang="en-US" sz="1600" b="0" i="0" u="none" strike="noStrike" kern="1200" cap="none" spc="0" normalizeH="0" baseline="0" noProof="0">
                <a:ln>
                  <a:noFill/>
                </a:ln>
                <a:solidFill>
                  <a:srgbClr val="FFFFFF"/>
                </a:solidFill>
                <a:effectLst/>
                <a:uLnTx/>
                <a:uFillTx/>
                <a:latin typeface="Segoe UI"/>
                <a:ea typeface="+mn-ea"/>
                <a:cs typeface="+mn-cs"/>
              </a:rPr>
            </a:br>
            <a:r>
              <a:rPr kumimoji="0" lang="en-US" sz="1600" b="0" i="0" u="none" strike="noStrike" kern="1200" cap="none" spc="0" normalizeH="0" baseline="0" noProof="0">
                <a:ln>
                  <a:noFill/>
                </a:ln>
                <a:solidFill>
                  <a:srgbClr val="FFFFFF"/>
                </a:solidFill>
                <a:effectLst/>
                <a:uLnTx/>
                <a:uFillTx/>
                <a:latin typeface="Segoe UI"/>
                <a:ea typeface="+mn-ea"/>
                <a:cs typeface="+mn-cs"/>
              </a:rPr>
              <a:t>to services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Analyze services dependencies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Create high level view service dashboards</a:t>
            </a:r>
          </a:p>
        </p:txBody>
      </p:sp>
      <p:sp>
        <p:nvSpPr>
          <p:cNvPr id="51" name="Freeform: Shape 50">
            <a:extLst>
              <a:ext uri="{FF2B5EF4-FFF2-40B4-BE49-F238E27FC236}">
                <a16:creationId xmlns:a16="http://schemas.microsoft.com/office/drawing/2014/main" id="{EC6E03FE-4667-46A7-A3EC-35891CF6ED91}"/>
              </a:ext>
            </a:extLst>
          </p:cNvPr>
          <p:cNvSpPr/>
          <p:nvPr/>
        </p:nvSpPr>
        <p:spPr>
          <a:xfrm>
            <a:off x="4832022"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Monitoring</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Enable data collection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Identify operations baseline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Generate alerts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Measure Service Metrics and generate SLAs</a:t>
            </a:r>
          </a:p>
        </p:txBody>
      </p:sp>
      <p:sp>
        <p:nvSpPr>
          <p:cNvPr id="52" name="Freeform: Shape 51">
            <a:extLst>
              <a:ext uri="{FF2B5EF4-FFF2-40B4-BE49-F238E27FC236}">
                <a16:creationId xmlns:a16="http://schemas.microsoft.com/office/drawing/2014/main" id="{BE4D3D2A-A834-45F5-A19C-E75E4813D9A8}"/>
              </a:ext>
            </a:extLst>
          </p:cNvPr>
          <p:cNvSpPr/>
          <p:nvPr/>
        </p:nvSpPr>
        <p:spPr>
          <a:xfrm>
            <a:off x="7713893"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Resiliency</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Enable a resilient </a:t>
            </a:r>
            <a:r>
              <a:rPr kumimoji="0" lang="en-US" sz="1600" b="0" i="0" u="none" strike="noStrike" kern="1200" cap="none" spc="0" normalizeH="0" baseline="0" noProof="0">
                <a:ln>
                  <a:noFill/>
                </a:ln>
                <a:solidFill>
                  <a:srgbClr val="FFFFFF"/>
                </a:solidFill>
                <a:effectLst/>
                <a:uLnTx/>
                <a:uFillTx/>
                <a:latin typeface="Segoe UI"/>
                <a:ea typeface="+mn-ea"/>
                <a:cs typeface="+mn-cs"/>
              </a:rPr>
              <a:t>platform</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Recover from failures with minimal downtime and</a:t>
            </a:r>
            <a:br>
              <a:rPr kumimoji="0" lang="en-US" sz="1600" b="0" i="0" u="none" strike="noStrike" kern="1200" cap="none" spc="0" normalizeH="0" baseline="0" noProof="0">
                <a:ln>
                  <a:noFill/>
                </a:ln>
                <a:solidFill>
                  <a:srgbClr val="FFFFFF"/>
                </a:solidFill>
                <a:effectLst/>
                <a:uLnTx/>
                <a:uFillTx/>
                <a:latin typeface="Segoe UI"/>
                <a:ea typeface="+mn-ea"/>
                <a:cs typeface="+mn-cs"/>
              </a:rPr>
            </a:br>
            <a:r>
              <a:rPr kumimoji="0" lang="en-US" sz="1600" b="0" i="0" u="none" strike="noStrike" kern="1200" cap="none" spc="0" normalizeH="0" baseline="0" noProof="0">
                <a:ln>
                  <a:noFill/>
                </a:ln>
                <a:solidFill>
                  <a:srgbClr val="FFFFFF"/>
                </a:solidFill>
                <a:effectLst/>
                <a:uLnTx/>
                <a:uFillTx/>
                <a:latin typeface="Segoe UI"/>
                <a:ea typeface="+mn-ea"/>
                <a:cs typeface="+mn-cs"/>
              </a:rPr>
              <a:t>minimum data</a:t>
            </a:r>
            <a:br>
              <a:rPr kumimoji="0" lang="en-US" sz="1600" b="0" i="0" u="none" strike="noStrike" kern="1200" cap="none" spc="0" normalizeH="0" baseline="0" noProof="0">
                <a:ln>
                  <a:noFill/>
                </a:ln>
                <a:solidFill>
                  <a:srgbClr val="FFFFFF"/>
                </a:solidFill>
                <a:effectLst/>
                <a:uLnTx/>
                <a:uFillTx/>
                <a:latin typeface="Segoe UI"/>
                <a:ea typeface="+mn-ea"/>
                <a:cs typeface="+mn-cs"/>
              </a:rPr>
            </a:br>
            <a:r>
              <a:rPr kumimoji="0" lang="en-US" sz="1600" b="0" i="0" u="none" strike="noStrike" kern="1200" cap="none" spc="0" normalizeH="0" baseline="0" noProof="0">
                <a:ln>
                  <a:noFill/>
                </a:ln>
                <a:solidFill>
                  <a:srgbClr val="FFFFFF"/>
                </a:solidFill>
                <a:effectLst/>
                <a:uLnTx/>
                <a:uFillTx/>
                <a:latin typeface="Segoe UI"/>
                <a:ea typeface="+mn-ea"/>
                <a:cs typeface="+mn-cs"/>
              </a:rPr>
              <a:t>loss before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Evolve to a highly available platform</a:t>
            </a: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2" name="Title 1">
            <a:extLst>
              <a:ext uri="{FF2B5EF4-FFF2-40B4-BE49-F238E27FC236}">
                <a16:creationId xmlns:a16="http://schemas.microsoft.com/office/drawing/2014/main" id="{64AB48B1-2FD7-402B-9653-8A03116D97CF}"/>
              </a:ext>
            </a:extLst>
          </p:cNvPr>
          <p:cNvSpPr>
            <a:spLocks noGrp="1"/>
          </p:cNvSpPr>
          <p:nvPr>
            <p:ph type="title"/>
          </p:nvPr>
        </p:nvSpPr>
        <p:spPr/>
        <p:txBody>
          <a:bodyPr/>
          <a:lstStyle/>
          <a:p>
            <a:r>
              <a:rPr lang="en-US"/>
              <a:t>Manage and operations</a:t>
            </a:r>
          </a:p>
        </p:txBody>
      </p:sp>
      <p:sp>
        <p:nvSpPr>
          <p:cNvPr id="12" name="Rectangle 11">
            <a:extLst>
              <a:ext uri="{FF2B5EF4-FFF2-40B4-BE49-F238E27FC236}">
                <a16:creationId xmlns:a16="http://schemas.microsoft.com/office/drawing/2014/main" id="{C806CB95-FAA3-43EC-9696-56BE23F3F171}"/>
              </a:ext>
            </a:extLst>
          </p:cNvPr>
          <p:cNvSpPr/>
          <p:nvPr/>
        </p:nvSpPr>
        <p:spPr>
          <a:xfrm>
            <a:off x="588263" y="1312500"/>
            <a:ext cx="6096000" cy="907171"/>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Manage and operations enumerates, implements, and iteratively reviews related to the expected operational behavior of the service. </a:t>
            </a:r>
          </a:p>
        </p:txBody>
      </p:sp>
      <p:sp>
        <p:nvSpPr>
          <p:cNvPr id="19" name="Rectangle: Rounded Corners 18">
            <a:extLst>
              <a:ext uri="{FF2B5EF4-FFF2-40B4-BE49-F238E27FC236}">
                <a16:creationId xmlns:a16="http://schemas.microsoft.com/office/drawing/2014/main" id="{C66BB8F3-A4D2-443B-BC0B-FD442BE2E862}"/>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0" name="Group 19" descr="Ready">
            <a:extLst>
              <a:ext uri="{FF2B5EF4-FFF2-40B4-BE49-F238E27FC236}">
                <a16:creationId xmlns:a16="http://schemas.microsoft.com/office/drawing/2014/main" id="{7CDA1BD7-ADE3-4FA7-AA98-BF98C1D5D4A1}"/>
              </a:ext>
            </a:extLst>
          </p:cNvPr>
          <p:cNvGrpSpPr/>
          <p:nvPr/>
        </p:nvGrpSpPr>
        <p:grpSpPr>
          <a:xfrm>
            <a:off x="9310370" y="395708"/>
            <a:ext cx="1228859" cy="437524"/>
            <a:chOff x="6345065" y="2909875"/>
            <a:chExt cx="2323170" cy="827144"/>
          </a:xfrm>
        </p:grpSpPr>
        <p:sp>
          <p:nvSpPr>
            <p:cNvPr id="21" name="Rectangle: Rounded Corners 20">
              <a:extLst>
                <a:ext uri="{FF2B5EF4-FFF2-40B4-BE49-F238E27FC236}">
                  <a16:creationId xmlns:a16="http://schemas.microsoft.com/office/drawing/2014/main" id="{321C1489-B698-4958-AB47-0E3EDF4A7F94}"/>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22" name="TextBox 21">
              <a:extLst>
                <a:ext uri="{FF2B5EF4-FFF2-40B4-BE49-F238E27FC236}">
                  <a16:creationId xmlns:a16="http://schemas.microsoft.com/office/drawing/2014/main" id="{DC6AF5AA-26DE-49A7-A1C6-CD82BEA0F02A}"/>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23" name="check 3" title="Icon of a checkmark with a circle around it">
              <a:extLst>
                <a:ext uri="{FF2B5EF4-FFF2-40B4-BE49-F238E27FC236}">
                  <a16:creationId xmlns:a16="http://schemas.microsoft.com/office/drawing/2014/main" id="{77157A98-095D-470F-B991-92C0E97876F7}"/>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24" name="Group 23" descr="Plan">
            <a:extLst>
              <a:ext uri="{FF2B5EF4-FFF2-40B4-BE49-F238E27FC236}">
                <a16:creationId xmlns:a16="http://schemas.microsoft.com/office/drawing/2014/main" id="{C9BC934B-C8C2-461C-9D63-A1AA74BABC23}"/>
              </a:ext>
            </a:extLst>
          </p:cNvPr>
          <p:cNvGrpSpPr/>
          <p:nvPr/>
        </p:nvGrpSpPr>
        <p:grpSpPr>
          <a:xfrm>
            <a:off x="8011157" y="395708"/>
            <a:ext cx="1226203" cy="437524"/>
            <a:chOff x="3716688" y="2901128"/>
            <a:chExt cx="2318149" cy="827144"/>
          </a:xfrm>
        </p:grpSpPr>
        <p:sp>
          <p:nvSpPr>
            <p:cNvPr id="25" name="Rectangle: Rounded Corners 24">
              <a:extLst>
                <a:ext uri="{FF2B5EF4-FFF2-40B4-BE49-F238E27FC236}">
                  <a16:creationId xmlns:a16="http://schemas.microsoft.com/office/drawing/2014/main" id="{6C4D79AB-2C71-454F-8627-C5BB63885F90}"/>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26" name="TextBox 25">
              <a:extLst>
                <a:ext uri="{FF2B5EF4-FFF2-40B4-BE49-F238E27FC236}">
                  <a16:creationId xmlns:a16="http://schemas.microsoft.com/office/drawing/2014/main" id="{8FA97576-1DE6-447F-BB90-1FC47D7873B5}"/>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27" name="BulletedList_E8FD" title="Icon of a bulleted list">
              <a:extLst>
                <a:ext uri="{FF2B5EF4-FFF2-40B4-BE49-F238E27FC236}">
                  <a16:creationId xmlns:a16="http://schemas.microsoft.com/office/drawing/2014/main" id="{DC48312E-71AE-47EE-9AD3-14F699AAAAFD}"/>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28" name="Group 27" descr="Adpot">
            <a:extLst>
              <a:ext uri="{FF2B5EF4-FFF2-40B4-BE49-F238E27FC236}">
                <a16:creationId xmlns:a16="http://schemas.microsoft.com/office/drawing/2014/main" id="{1DCFA120-B5AB-40E6-98B7-4D40153A7DF6}"/>
              </a:ext>
            </a:extLst>
          </p:cNvPr>
          <p:cNvGrpSpPr/>
          <p:nvPr/>
        </p:nvGrpSpPr>
        <p:grpSpPr>
          <a:xfrm>
            <a:off x="10622288" y="395708"/>
            <a:ext cx="1206105" cy="437524"/>
            <a:chOff x="9006021" y="2909875"/>
            <a:chExt cx="2280155" cy="827144"/>
          </a:xfrm>
        </p:grpSpPr>
        <p:sp>
          <p:nvSpPr>
            <p:cNvPr id="29" name="Rectangle: Rounded Corners 28">
              <a:extLst>
                <a:ext uri="{FF2B5EF4-FFF2-40B4-BE49-F238E27FC236}">
                  <a16:creationId xmlns:a16="http://schemas.microsoft.com/office/drawing/2014/main" id="{C5DB0322-579F-4ACF-BC2A-09A1C6D94FF6}"/>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0" name="Rectangle 29">
              <a:extLst>
                <a:ext uri="{FF2B5EF4-FFF2-40B4-BE49-F238E27FC236}">
                  <a16:creationId xmlns:a16="http://schemas.microsoft.com/office/drawing/2014/main" id="{70EAF2C8-0719-4BE5-BE8E-D8300C31A997}"/>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31" name="arrow_3" title="Icon of an arrow pointing down at a line">
              <a:extLst>
                <a:ext uri="{FF2B5EF4-FFF2-40B4-BE49-F238E27FC236}">
                  <a16:creationId xmlns:a16="http://schemas.microsoft.com/office/drawing/2014/main" id="{9889128A-9F7F-41C6-8C37-062C439AFCCE}"/>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32" name="Group 31" descr="Define Strategy">
            <a:extLst>
              <a:ext uri="{FF2B5EF4-FFF2-40B4-BE49-F238E27FC236}">
                <a16:creationId xmlns:a16="http://schemas.microsoft.com/office/drawing/2014/main" id="{11328CC1-AD13-4EAA-85FA-7084525AD8CA}"/>
              </a:ext>
            </a:extLst>
          </p:cNvPr>
          <p:cNvGrpSpPr/>
          <p:nvPr/>
        </p:nvGrpSpPr>
        <p:grpSpPr>
          <a:xfrm>
            <a:off x="6629115" y="312170"/>
            <a:ext cx="1226203" cy="604598"/>
            <a:chOff x="1103923" y="2743198"/>
            <a:chExt cx="2318149" cy="1143000"/>
          </a:xfrm>
        </p:grpSpPr>
        <p:sp>
          <p:nvSpPr>
            <p:cNvPr id="33" name="Rectangle: Rounded Corners 32">
              <a:extLst>
                <a:ext uri="{FF2B5EF4-FFF2-40B4-BE49-F238E27FC236}">
                  <a16:creationId xmlns:a16="http://schemas.microsoft.com/office/drawing/2014/main" id="{44EAE548-CD8C-4C3D-8736-0F01073DCDB5}"/>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plan" title="Icon of a circle with an arrow projecting from it between two exes">
              <a:extLst>
                <a:ext uri="{FF2B5EF4-FFF2-40B4-BE49-F238E27FC236}">
                  <a16:creationId xmlns:a16="http://schemas.microsoft.com/office/drawing/2014/main" id="{87FCBF0E-B0B9-4092-9B28-A48DBD259F1C}"/>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35" name="TextBox 34">
              <a:extLst>
                <a:ext uri="{FF2B5EF4-FFF2-40B4-BE49-F238E27FC236}">
                  <a16:creationId xmlns:a16="http://schemas.microsoft.com/office/drawing/2014/main" id="{551C72F6-04E3-49F6-9155-5B14766E904F}"/>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36" name="Rectangle: Rounded Corners 35">
            <a:extLst>
              <a:ext uri="{FF2B5EF4-FFF2-40B4-BE49-F238E27FC236}">
                <a16:creationId xmlns:a16="http://schemas.microsoft.com/office/drawing/2014/main" id="{176010BB-3D6F-4478-9DFF-384BFF2EB585}"/>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37" name="Group 36" descr="Manage">
            <a:extLst>
              <a:ext uri="{FF2B5EF4-FFF2-40B4-BE49-F238E27FC236}">
                <a16:creationId xmlns:a16="http://schemas.microsoft.com/office/drawing/2014/main" id="{A1FA1CFA-C29A-4E1C-94C0-04F98EDC4CFF}"/>
              </a:ext>
            </a:extLst>
          </p:cNvPr>
          <p:cNvGrpSpPr/>
          <p:nvPr/>
        </p:nvGrpSpPr>
        <p:grpSpPr>
          <a:xfrm>
            <a:off x="9954953" y="1093250"/>
            <a:ext cx="1228859" cy="437524"/>
            <a:chOff x="6172864" y="5454930"/>
            <a:chExt cx="2323170" cy="827144"/>
          </a:xfrm>
        </p:grpSpPr>
        <p:sp>
          <p:nvSpPr>
            <p:cNvPr id="38" name="Rectangle: Rounded Corners 37">
              <a:extLst>
                <a:ext uri="{FF2B5EF4-FFF2-40B4-BE49-F238E27FC236}">
                  <a16:creationId xmlns:a16="http://schemas.microsoft.com/office/drawing/2014/main" id="{FCBDD06B-A669-4652-9D8A-2019632E687F}"/>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9" name="Trackers_EADF_bidi" title="Icon of a clipboard with a checklist on it">
              <a:extLst>
                <a:ext uri="{FF2B5EF4-FFF2-40B4-BE49-F238E27FC236}">
                  <a16:creationId xmlns:a16="http://schemas.microsoft.com/office/drawing/2014/main" id="{4CD2B81D-F942-4F4E-84EE-8CF3E57A1ACA}"/>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40" name="TextBox 39">
              <a:extLst>
                <a:ext uri="{FF2B5EF4-FFF2-40B4-BE49-F238E27FC236}">
                  <a16:creationId xmlns:a16="http://schemas.microsoft.com/office/drawing/2014/main" id="{D0B2C2B8-F15A-492E-8C16-C00CB9841623}"/>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41" name="Group 40" descr="Govern">
            <a:extLst>
              <a:ext uri="{FF2B5EF4-FFF2-40B4-BE49-F238E27FC236}">
                <a16:creationId xmlns:a16="http://schemas.microsoft.com/office/drawing/2014/main" id="{07037658-48BA-4A8F-8190-7380DDA62A9E}"/>
              </a:ext>
            </a:extLst>
          </p:cNvPr>
          <p:cNvGrpSpPr/>
          <p:nvPr/>
        </p:nvGrpSpPr>
        <p:grpSpPr>
          <a:xfrm>
            <a:off x="8655740" y="1093250"/>
            <a:ext cx="1226203" cy="437524"/>
            <a:chOff x="3716688" y="5454930"/>
            <a:chExt cx="2318149" cy="827144"/>
          </a:xfrm>
        </p:grpSpPr>
        <p:sp>
          <p:nvSpPr>
            <p:cNvPr id="42" name="Rectangle: Rounded Corners 41">
              <a:extLst>
                <a:ext uri="{FF2B5EF4-FFF2-40B4-BE49-F238E27FC236}">
                  <a16:creationId xmlns:a16="http://schemas.microsoft.com/office/drawing/2014/main" id="{334EE2DB-3AA2-447E-889E-AE22A729CEDC}"/>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3" name="Org_ECA6" title="Icon of three boxes in a bracket chart">
              <a:extLst>
                <a:ext uri="{FF2B5EF4-FFF2-40B4-BE49-F238E27FC236}">
                  <a16:creationId xmlns:a16="http://schemas.microsoft.com/office/drawing/2014/main" id="{884FE61E-DDAC-44B6-A5EF-776A707FE9FE}"/>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4" name="TextBox 43">
              <a:extLst>
                <a:ext uri="{FF2B5EF4-FFF2-40B4-BE49-F238E27FC236}">
                  <a16:creationId xmlns:a16="http://schemas.microsoft.com/office/drawing/2014/main" id="{7A402CD2-36CA-4C64-A078-7ADEA887F64F}"/>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45" name="Rectangle 44">
            <a:extLst>
              <a:ext uri="{FF2B5EF4-FFF2-40B4-BE49-F238E27FC236}">
                <a16:creationId xmlns:a16="http://schemas.microsoft.com/office/drawing/2014/main" id="{7C05B4F5-2E21-4897-8EE3-039EC66259A9}"/>
              </a:ext>
              <a:ext uri="{C183D7F6-B498-43B3-948B-1728B52AA6E4}">
                <adec:decorative xmlns:adec="http://schemas.microsoft.com/office/drawing/2017/decorative" val="1"/>
              </a:ext>
            </a:extLst>
          </p:cNvPr>
          <p:cNvSpPr/>
          <p:nvPr/>
        </p:nvSpPr>
        <p:spPr bwMode="auto">
          <a:xfrm>
            <a:off x="6547958" y="217743"/>
            <a:ext cx="5399412" cy="741108"/>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6" name="Rectangle 45">
            <a:extLst>
              <a:ext uri="{FF2B5EF4-FFF2-40B4-BE49-F238E27FC236}">
                <a16:creationId xmlns:a16="http://schemas.microsoft.com/office/drawing/2014/main" id="{1CAE84FC-24A3-428A-8737-5EF54BA6EC61}"/>
              </a:ext>
              <a:ext uri="{C183D7F6-B498-43B3-948B-1728B52AA6E4}">
                <adec:decorative xmlns:adec="http://schemas.microsoft.com/office/drawing/2017/decorative" val="1"/>
              </a:ext>
            </a:extLst>
          </p:cNvPr>
          <p:cNvSpPr/>
          <p:nvPr/>
        </p:nvSpPr>
        <p:spPr bwMode="auto">
          <a:xfrm>
            <a:off x="8642350" y="1054100"/>
            <a:ext cx="1257300" cy="527050"/>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8234220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par>
                                <p:cTn id="8" presetID="42" presetClass="path" presetSubtype="0" decel="100000" fill="hold" grpId="1" nodeType="withEffect">
                                  <p:stCondLst>
                                    <p:cond delay="0"/>
                                  </p:stCondLst>
                                  <p:childTnLst>
                                    <p:animMotion origin="layout" path="M -2.5E-6 0.04491 L -2.5E-6 -4.07407E-6 " pathEditMode="relative" rAng="0" ptsTypes="AA">
                                      <p:cBhvr>
                                        <p:cTn id="9" dur="600" fill="hold"/>
                                        <p:tgtEl>
                                          <p:spTgt spid="50"/>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1"/>
                                        </p:tgtEl>
                                        <p:attrNameLst>
                                          <p:attrName>style.visibility</p:attrName>
                                        </p:attrNameLst>
                                      </p:cBhvr>
                                      <p:to>
                                        <p:strVal val="visible"/>
                                      </p:to>
                                    </p:set>
                                    <p:animEffect transition="in" filter="fade">
                                      <p:cBhvr>
                                        <p:cTn id="14" dur="500"/>
                                        <p:tgtEl>
                                          <p:spTgt spid="51"/>
                                        </p:tgtEl>
                                      </p:cBhvr>
                                    </p:animEffect>
                                  </p:childTnLst>
                                </p:cTn>
                              </p:par>
                              <p:par>
                                <p:cTn id="15" presetID="42" presetClass="path" presetSubtype="0" decel="100000" fill="hold" grpId="1" nodeType="withEffect">
                                  <p:stCondLst>
                                    <p:cond delay="0"/>
                                  </p:stCondLst>
                                  <p:childTnLst>
                                    <p:animMotion origin="layout" path="M 5E-6 0.04491 L 5E-6 -4.07407E-6 " pathEditMode="relative" rAng="0" ptsTypes="AA">
                                      <p:cBhvr>
                                        <p:cTn id="16" dur="600" fill="hold"/>
                                        <p:tgtEl>
                                          <p:spTgt spid="51"/>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2"/>
                                        </p:tgtEl>
                                        <p:attrNameLst>
                                          <p:attrName>style.visibility</p:attrName>
                                        </p:attrNameLst>
                                      </p:cBhvr>
                                      <p:to>
                                        <p:strVal val="visible"/>
                                      </p:to>
                                    </p:set>
                                    <p:animEffect transition="in" filter="fade">
                                      <p:cBhvr>
                                        <p:cTn id="21" dur="500"/>
                                        <p:tgtEl>
                                          <p:spTgt spid="52"/>
                                        </p:tgtEl>
                                      </p:cBhvr>
                                    </p:animEffect>
                                  </p:childTnLst>
                                </p:cTn>
                              </p:par>
                              <p:par>
                                <p:cTn id="22" presetID="42" presetClass="path" presetSubtype="0" decel="100000" fill="hold" grpId="1" nodeType="withEffect">
                                  <p:stCondLst>
                                    <p:cond delay="0"/>
                                  </p:stCondLst>
                                  <p:childTnLst>
                                    <p:animMotion origin="layout" path="M 5E-6 0.04491 L 5E-6 -4.07407E-6 " pathEditMode="relative" rAng="0" ptsTypes="AA">
                                      <p:cBhvr>
                                        <p:cTn id="23" dur="600" fill="hold"/>
                                        <p:tgtEl>
                                          <p:spTgt spid="52"/>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0" grpId="1" animBg="1"/>
      <p:bldP spid="51" grpId="0" animBg="1"/>
      <p:bldP spid="51" grpId="1" animBg="1"/>
      <p:bldP spid="52" grpId="0" animBg="1"/>
      <p:bldP spid="52"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FA9A9-0B64-4936-8B60-7D542B0E598D}"/>
              </a:ext>
            </a:extLst>
          </p:cNvPr>
          <p:cNvSpPr>
            <a:spLocks noGrp="1"/>
          </p:cNvSpPr>
          <p:nvPr>
            <p:ph type="title"/>
          </p:nvPr>
        </p:nvSpPr>
        <p:spPr>
          <a:xfrm>
            <a:off x="588263" y="457200"/>
            <a:ext cx="11018520" cy="553998"/>
          </a:xfrm>
        </p:spPr>
        <p:txBody>
          <a:bodyPr/>
          <a:lstStyle/>
          <a:p>
            <a:r>
              <a:rPr lang="en-US"/>
              <a:t>Microsoft Cloud Adoption Framework for Azure</a:t>
            </a:r>
          </a:p>
        </p:txBody>
      </p:sp>
      <p:cxnSp>
        <p:nvCxnSpPr>
          <p:cNvPr id="72" name="Straight Arrow Connector 71">
            <a:extLst>
              <a:ext uri="{FF2B5EF4-FFF2-40B4-BE49-F238E27FC236}">
                <a16:creationId xmlns:a16="http://schemas.microsoft.com/office/drawing/2014/main" id="{40037F0D-5466-4477-94FD-F614276676D6}"/>
              </a:ext>
              <a:ext uri="{C183D7F6-B498-43B3-948B-1728B52AA6E4}">
                <adec:decorative xmlns:adec="http://schemas.microsoft.com/office/drawing/2017/decorative" val="1"/>
              </a:ext>
            </a:extLst>
          </p:cNvPr>
          <p:cNvCxnSpPr>
            <a:cxnSpLocks/>
          </p:cNvCxnSpPr>
          <p:nvPr/>
        </p:nvCxnSpPr>
        <p:spPr>
          <a:xfrm>
            <a:off x="3296744" y="5070145"/>
            <a:ext cx="8161518" cy="0"/>
          </a:xfrm>
          <a:prstGeom prst="straightConnector1">
            <a:avLst/>
          </a:prstGeom>
          <a:ln w="22225">
            <a:solidFill>
              <a:schemeClr val="tx2"/>
            </a:solidFill>
            <a:headEnd type="arrow" w="med" len="sm"/>
            <a:tailEnd type="arrow" w="med" len="sm"/>
          </a:ln>
        </p:spPr>
        <p:style>
          <a:lnRef idx="1">
            <a:schemeClr val="accent1"/>
          </a:lnRef>
          <a:fillRef idx="0">
            <a:schemeClr val="accent1"/>
          </a:fillRef>
          <a:effectRef idx="0">
            <a:schemeClr val="accent1"/>
          </a:effectRef>
          <a:fontRef idx="minor">
            <a:schemeClr val="tx1"/>
          </a:fontRef>
        </p:style>
      </p:cxnSp>
      <p:sp>
        <p:nvSpPr>
          <p:cNvPr id="73" name="Rectangle: Rounded Corners 72">
            <a:extLst>
              <a:ext uri="{FF2B5EF4-FFF2-40B4-BE49-F238E27FC236}">
                <a16:creationId xmlns:a16="http://schemas.microsoft.com/office/drawing/2014/main" id="{75FF3E05-0E6D-4B96-B89B-1AF133C23C40}"/>
              </a:ext>
              <a:ext uri="{C183D7F6-B498-43B3-948B-1728B52AA6E4}">
                <adec:decorative xmlns:adec="http://schemas.microsoft.com/office/drawing/2017/decorative" val="1"/>
              </a:ext>
            </a:extLst>
          </p:cNvPr>
          <p:cNvSpPr/>
          <p:nvPr/>
        </p:nvSpPr>
        <p:spPr>
          <a:xfrm>
            <a:off x="8950216" y="1408807"/>
            <a:ext cx="2280155" cy="246512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4" name="Rectangle: Rounded Corners 73">
            <a:extLst>
              <a:ext uri="{FF2B5EF4-FFF2-40B4-BE49-F238E27FC236}">
                <a16:creationId xmlns:a16="http://schemas.microsoft.com/office/drawing/2014/main" id="{9052B9A6-F550-4FD4-B4B1-3D5F1617A22A}"/>
              </a:ext>
              <a:ext uri="{C183D7F6-B498-43B3-948B-1728B52AA6E4}">
                <adec:decorative xmlns:adec="http://schemas.microsoft.com/office/drawing/2017/decorative" val="1"/>
              </a:ext>
            </a:extLst>
          </p:cNvPr>
          <p:cNvSpPr/>
          <p:nvPr/>
        </p:nvSpPr>
        <p:spPr>
          <a:xfrm>
            <a:off x="6214128" y="1408807"/>
            <a:ext cx="2280155" cy="246512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5" name="TextBox 74">
            <a:extLst>
              <a:ext uri="{FF2B5EF4-FFF2-40B4-BE49-F238E27FC236}">
                <a16:creationId xmlns:a16="http://schemas.microsoft.com/office/drawing/2014/main" id="{3E2F3EE4-5905-4314-94F9-F3B00E5FCAC3}"/>
              </a:ext>
            </a:extLst>
          </p:cNvPr>
          <p:cNvSpPr txBox="1"/>
          <p:nvPr/>
        </p:nvSpPr>
        <p:spPr>
          <a:xfrm>
            <a:off x="6336998" y="2014253"/>
            <a:ext cx="2089456"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Ready</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endParaRP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lumMod val="50000"/>
                  </a:srgbClr>
                </a:solidFill>
                <a:effectLst/>
                <a:uLnTx/>
                <a:uFillTx/>
                <a:latin typeface="Segoe UI"/>
                <a:ea typeface="+mn-lt"/>
                <a:cs typeface="Calibri" panose="020F0502020204030204"/>
              </a:rPr>
              <a:t>Azure readiness guide</a:t>
            </a: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lumMod val="50000"/>
                  </a:srgbClr>
                </a:solidFill>
                <a:effectLst/>
                <a:uLnTx/>
                <a:uFillTx/>
                <a:latin typeface="Segoe UI"/>
                <a:ea typeface="+mn-lt"/>
                <a:cs typeface="Calibri" panose="020F0502020204030204"/>
              </a:rPr>
              <a:t>First landing zone</a:t>
            </a: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lumMod val="50000"/>
                  </a:srgbClr>
                </a:solidFill>
                <a:effectLst/>
                <a:uLnTx/>
                <a:uFillTx/>
                <a:latin typeface="Segoe UI"/>
                <a:ea typeface="+mn-lt"/>
                <a:cs typeface="Calibri" panose="020F0502020204030204"/>
              </a:rPr>
              <a:t>Expand the blueprint</a:t>
            </a: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lumMod val="50000"/>
                  </a:srgbClr>
                </a:solidFill>
                <a:effectLst/>
                <a:uLnTx/>
                <a:uFillTx/>
                <a:latin typeface="Segoe UI"/>
                <a:ea typeface="+mn-lt"/>
                <a:cs typeface="Calibri" panose="020F0502020204030204"/>
              </a:rPr>
              <a:t>Best practice Validation</a:t>
            </a:r>
          </a:p>
        </p:txBody>
      </p:sp>
      <p:sp>
        <p:nvSpPr>
          <p:cNvPr id="76" name="Rectangle: Rounded Corners 75">
            <a:extLst>
              <a:ext uri="{FF2B5EF4-FFF2-40B4-BE49-F238E27FC236}">
                <a16:creationId xmlns:a16="http://schemas.microsoft.com/office/drawing/2014/main" id="{7A641BB3-13AF-4560-85A0-6138BAC29024}"/>
              </a:ext>
              <a:ext uri="{C183D7F6-B498-43B3-948B-1728B52AA6E4}">
                <adec:decorative xmlns:adec="http://schemas.microsoft.com/office/drawing/2017/decorative" val="1"/>
              </a:ext>
            </a:extLst>
          </p:cNvPr>
          <p:cNvSpPr/>
          <p:nvPr/>
        </p:nvSpPr>
        <p:spPr>
          <a:xfrm>
            <a:off x="3471598" y="1408807"/>
            <a:ext cx="2280155" cy="246512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7" name="TextBox 76">
            <a:extLst>
              <a:ext uri="{FF2B5EF4-FFF2-40B4-BE49-F238E27FC236}">
                <a16:creationId xmlns:a16="http://schemas.microsoft.com/office/drawing/2014/main" id="{07EB3BB5-D724-4542-8D33-DC95B2A403CB}"/>
              </a:ext>
            </a:extLst>
          </p:cNvPr>
          <p:cNvSpPr txBox="1"/>
          <p:nvPr/>
        </p:nvSpPr>
        <p:spPr>
          <a:xfrm>
            <a:off x="3462298" y="2014253"/>
            <a:ext cx="2347393"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R="0" lvl="0" algn="ctr" defTabSz="914400" rtl="0" eaLnBrk="1" fontAlgn="auto" latinLnBrk="0" hangingPunct="1">
              <a:lnSpc>
                <a:spcPct val="100000"/>
              </a:lnSpc>
              <a:spcBef>
                <a:spcPts val="0"/>
              </a:spcBef>
              <a:spcAft>
                <a:spcPts val="0"/>
              </a:spcAft>
              <a:buClrTx/>
              <a:buSzTx/>
              <a:tabLst/>
              <a:defRPr/>
            </a:pPr>
            <a:r>
              <a:rPr kumimoji="0" lang="en-US" sz="16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Plan</a:t>
            </a:r>
          </a:p>
          <a:p>
            <a:pPr marR="0" lvl="0" algn="ctr" defTabSz="914400" rtl="0" eaLnBrk="1" fontAlgn="auto" latinLnBrk="0" hangingPunct="1">
              <a:lnSpc>
                <a:spcPct val="100000"/>
              </a:lnSpc>
              <a:spcBef>
                <a:spcPts val="0"/>
              </a:spcBef>
              <a:spcAft>
                <a:spcPts val="0"/>
              </a:spcAft>
              <a:buClrTx/>
              <a:buSzTx/>
              <a:tabLst/>
              <a:defRPr/>
            </a:pPr>
            <a:endParaRPr kumimoji="0" lang="en-US" sz="14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endParaRP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lumMod val="50000"/>
                  </a:srgbClr>
                </a:solidFill>
                <a:effectLst/>
                <a:uLnTx/>
                <a:uFillTx/>
                <a:latin typeface="Segoe UI"/>
                <a:ea typeface="+mn-lt"/>
                <a:cs typeface="Calibri" panose="020F0502020204030204"/>
              </a:rPr>
              <a:t>Digital estate</a:t>
            </a: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lumMod val="50000"/>
                  </a:srgbClr>
                </a:solidFill>
                <a:effectLst/>
                <a:uLnTx/>
                <a:uFillTx/>
                <a:latin typeface="Segoe UI"/>
                <a:ea typeface="+mn-lt"/>
                <a:cs typeface="Calibri" panose="020F0502020204030204"/>
              </a:rPr>
              <a:t>Initial organization alignment</a:t>
            </a: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lumMod val="50000"/>
                  </a:srgbClr>
                </a:solidFill>
                <a:effectLst/>
                <a:uLnTx/>
                <a:uFillTx/>
                <a:latin typeface="Segoe UI"/>
                <a:ea typeface="+mn-lt"/>
                <a:cs typeface="Calibri" panose="020F0502020204030204"/>
              </a:rPr>
              <a:t>Skills readiness plan</a:t>
            </a: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lumMod val="50000"/>
                  </a:srgbClr>
                </a:solidFill>
                <a:effectLst/>
                <a:uLnTx/>
                <a:uFillTx/>
                <a:latin typeface="Segoe UI"/>
                <a:ea typeface="+mn-lt"/>
                <a:cs typeface="Calibri" panose="020F0502020204030204"/>
              </a:rPr>
              <a:t>Cloud adoption plan</a:t>
            </a:r>
          </a:p>
        </p:txBody>
      </p:sp>
      <p:sp>
        <p:nvSpPr>
          <p:cNvPr id="78" name="Rectangle: Rounded Corners 77">
            <a:extLst>
              <a:ext uri="{FF2B5EF4-FFF2-40B4-BE49-F238E27FC236}">
                <a16:creationId xmlns:a16="http://schemas.microsoft.com/office/drawing/2014/main" id="{6DD4BA8C-8035-4085-B9FC-C433E77117DA}"/>
              </a:ext>
              <a:ext uri="{C183D7F6-B498-43B3-948B-1728B52AA6E4}">
                <adec:decorative xmlns:adec="http://schemas.microsoft.com/office/drawing/2017/decorative" val="1"/>
              </a:ext>
            </a:extLst>
          </p:cNvPr>
          <p:cNvSpPr/>
          <p:nvPr/>
        </p:nvSpPr>
        <p:spPr>
          <a:xfrm>
            <a:off x="3296744" y="1236910"/>
            <a:ext cx="8161518" cy="2808919"/>
          </a:xfrm>
          <a:prstGeom prst="roundRect">
            <a:avLst>
              <a:gd name="adj" fmla="val 2546"/>
            </a:avLst>
          </a:prstGeom>
          <a:noFill/>
          <a:ln w="254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9" name="Rectangle 78">
            <a:extLst>
              <a:ext uri="{FF2B5EF4-FFF2-40B4-BE49-F238E27FC236}">
                <a16:creationId xmlns:a16="http://schemas.microsoft.com/office/drawing/2014/main" id="{31B09133-CED7-4A97-BF57-B55557733130}"/>
              </a:ext>
            </a:extLst>
          </p:cNvPr>
          <p:cNvSpPr/>
          <p:nvPr/>
        </p:nvSpPr>
        <p:spPr>
          <a:xfrm>
            <a:off x="8912790" y="1824615"/>
            <a:ext cx="2355005" cy="338554"/>
          </a:xfrm>
          <a:prstGeom prst="rect">
            <a:avLst/>
          </a:prstGeom>
        </p:spPr>
        <p:txBody>
          <a:bodyPr wrap="square"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80" name="check 3">
            <a:extLst>
              <a:ext uri="{FF2B5EF4-FFF2-40B4-BE49-F238E27FC236}">
                <a16:creationId xmlns:a16="http://schemas.microsoft.com/office/drawing/2014/main" id="{405B9348-AE3D-4CF6-8B5A-5C70C2BC3BFE}"/>
              </a:ext>
              <a:ext uri="{C183D7F6-B498-43B3-948B-1728B52AA6E4}">
                <adec:decorative xmlns:adec="http://schemas.microsoft.com/office/drawing/2017/decorative" val="1"/>
              </a:ext>
            </a:extLst>
          </p:cNvPr>
          <p:cNvSpPr>
            <a:spLocks noChangeAspect="1" noEditPoints="1"/>
          </p:cNvSpPr>
          <p:nvPr/>
        </p:nvSpPr>
        <p:spPr bwMode="auto">
          <a:xfrm>
            <a:off x="7170259" y="1568644"/>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81" name="BulletedList_E8FD">
            <a:extLst>
              <a:ext uri="{FF2B5EF4-FFF2-40B4-BE49-F238E27FC236}">
                <a16:creationId xmlns:a16="http://schemas.microsoft.com/office/drawing/2014/main" id="{B7E7A391-164E-483E-9508-C064DE9BA55F}"/>
              </a:ext>
              <a:ext uri="{C183D7F6-B498-43B3-948B-1728B52AA6E4}">
                <adec:decorative xmlns:adec="http://schemas.microsoft.com/office/drawing/2017/decorative" val="1"/>
              </a:ext>
            </a:extLst>
          </p:cNvPr>
          <p:cNvSpPr>
            <a:spLocks noChangeAspect="1" noEditPoints="1"/>
          </p:cNvSpPr>
          <p:nvPr/>
        </p:nvSpPr>
        <p:spPr bwMode="auto">
          <a:xfrm>
            <a:off x="4430015" y="1622839"/>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82" name="arrow_3">
            <a:extLst>
              <a:ext uri="{FF2B5EF4-FFF2-40B4-BE49-F238E27FC236}">
                <a16:creationId xmlns:a16="http://schemas.microsoft.com/office/drawing/2014/main" id="{037F71B0-833E-49AD-81EA-DEF80F6B73E6}"/>
              </a:ext>
              <a:ext uri="{C183D7F6-B498-43B3-948B-1728B52AA6E4}">
                <adec:decorative xmlns:adec="http://schemas.microsoft.com/office/drawing/2017/decorative" val="1"/>
              </a:ext>
            </a:extLst>
          </p:cNvPr>
          <p:cNvSpPr>
            <a:spLocks noChangeAspect="1" noEditPoints="1"/>
          </p:cNvSpPr>
          <p:nvPr/>
        </p:nvSpPr>
        <p:spPr bwMode="auto">
          <a:xfrm>
            <a:off x="10010454" y="1563225"/>
            <a:ext cx="159678" cy="274998"/>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83" name="Rectangle: Rounded Corners 82">
            <a:extLst>
              <a:ext uri="{FF2B5EF4-FFF2-40B4-BE49-F238E27FC236}">
                <a16:creationId xmlns:a16="http://schemas.microsoft.com/office/drawing/2014/main" id="{86DC19F6-B012-4D2A-8C37-363BBBC54494}"/>
              </a:ext>
              <a:ext uri="{C183D7F6-B498-43B3-948B-1728B52AA6E4}">
                <adec:decorative xmlns:adec="http://schemas.microsoft.com/office/drawing/2017/decorative" val="1"/>
              </a:ext>
            </a:extLst>
          </p:cNvPr>
          <p:cNvSpPr/>
          <p:nvPr/>
        </p:nvSpPr>
        <p:spPr>
          <a:xfrm>
            <a:off x="707340" y="1408807"/>
            <a:ext cx="2280155" cy="246512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4" name="TextBox 83">
            <a:extLst>
              <a:ext uri="{FF2B5EF4-FFF2-40B4-BE49-F238E27FC236}">
                <a16:creationId xmlns:a16="http://schemas.microsoft.com/office/drawing/2014/main" id="{B852A818-B8C0-4672-9162-524D04E0C4D5}"/>
              </a:ext>
            </a:extLst>
          </p:cNvPr>
          <p:cNvSpPr txBox="1"/>
          <p:nvPr/>
        </p:nvSpPr>
        <p:spPr>
          <a:xfrm>
            <a:off x="738334" y="2014253"/>
            <a:ext cx="2211913"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defTabSz="914400">
              <a:defRPr/>
            </a:pPr>
            <a:r>
              <a:rPr lang="en-US" sz="1600" b="1" dirty="0">
                <a:solidFill>
                  <a:srgbClr val="243A5E"/>
                </a:solidFill>
                <a:latin typeface="Segoe UI Semibold"/>
                <a:ea typeface="+mn-lt"/>
                <a:cs typeface="Segoe UI Semibold"/>
              </a:rPr>
              <a:t>Define Strategy</a:t>
            </a:r>
            <a:endParaRPr kumimoji="0" lang="en-US" sz="1600" b="1" i="0" u="none" strike="noStrike" kern="1200" cap="none" spc="0" normalizeH="0" baseline="0" noProof="0" dirty="0">
              <a:ln>
                <a:noFill/>
              </a:ln>
              <a:solidFill>
                <a:srgbClr val="243A5E"/>
              </a:solidFill>
              <a:effectLst/>
              <a:uLnTx/>
              <a:uFillTx/>
              <a:latin typeface="Segoe UI Semibold" panose="020B0702040204020203" pitchFamily="34" charset="0"/>
              <a:ea typeface="+mn-lt"/>
              <a:cs typeface="Segoe UI Semibold" panose="020B07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endParaRP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lumMod val="50000"/>
                  </a:srgbClr>
                </a:solidFill>
                <a:effectLst/>
                <a:uLnTx/>
                <a:uFillTx/>
                <a:latin typeface="Segoe UI"/>
                <a:ea typeface="+mn-lt"/>
                <a:cs typeface="Calibri" panose="020F0502020204030204"/>
              </a:rPr>
              <a:t>Understand motivations</a:t>
            </a:r>
            <a:endParaRPr lang="en-US" sz="1200" b="0" i="0" u="none" strike="noStrike" kern="1200" cap="none" spc="0" normalizeH="0" baseline="0" noProof="0" dirty="0">
              <a:ln>
                <a:noFill/>
              </a:ln>
              <a:solidFill>
                <a:srgbClr val="000000">
                  <a:lumMod val="50000"/>
                </a:srgbClr>
              </a:solidFill>
              <a:effectLst/>
              <a:uLnTx/>
              <a:uFillTx/>
              <a:latin typeface="Segoe UI"/>
              <a:ea typeface="+mn-lt"/>
              <a:cs typeface="Calibri" panose="020F0502020204030204"/>
            </a:endParaRP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lumMod val="50000"/>
                  </a:srgbClr>
                </a:solidFill>
                <a:effectLst/>
                <a:uLnTx/>
                <a:uFillTx/>
                <a:latin typeface="Segoe UI"/>
                <a:ea typeface="+mn-lt"/>
                <a:cs typeface="Calibri" panose="020F0502020204030204"/>
              </a:rPr>
              <a:t>Business outcomes</a:t>
            </a:r>
            <a:endParaRPr lang="en-US" sz="1200" b="0" i="0" u="none" strike="noStrike" kern="1200" cap="none" spc="0" normalizeH="0" baseline="0" noProof="0" dirty="0">
              <a:ln>
                <a:noFill/>
              </a:ln>
              <a:solidFill>
                <a:srgbClr val="000000">
                  <a:lumMod val="50000"/>
                </a:srgbClr>
              </a:solidFill>
              <a:effectLst/>
              <a:uLnTx/>
              <a:uFillTx/>
              <a:latin typeface="Segoe UI"/>
              <a:ea typeface="+mn-lt"/>
              <a:cs typeface="Calibri" panose="020F0502020204030204"/>
            </a:endParaRP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lumMod val="50000"/>
                  </a:srgbClr>
                </a:solidFill>
                <a:effectLst/>
                <a:uLnTx/>
                <a:uFillTx/>
                <a:latin typeface="Segoe UI"/>
                <a:ea typeface="+mn-lt"/>
                <a:cs typeface="Calibri" panose="020F0502020204030204"/>
              </a:rPr>
              <a:t>Business justification</a:t>
            </a:r>
            <a:endParaRPr lang="en-US" sz="1200" b="0" i="0" u="none" strike="noStrike" kern="1200" cap="none" spc="0" normalizeH="0" baseline="0" noProof="0" dirty="0">
              <a:ln>
                <a:noFill/>
              </a:ln>
              <a:solidFill>
                <a:srgbClr val="000000">
                  <a:lumMod val="50000"/>
                </a:srgbClr>
              </a:solidFill>
              <a:effectLst/>
              <a:uLnTx/>
              <a:uFillTx/>
              <a:latin typeface="Segoe UI"/>
              <a:ea typeface="+mn-lt"/>
              <a:cs typeface="Calibri" panose="020F0502020204030204"/>
            </a:endParaRPr>
          </a:p>
          <a:p>
            <a:pPr marL="171450" marR="0" lvl="0" indent="-171450" defTabSz="914367" rtl="0" eaLnBrk="1" fontAlgn="auto" latinLnBrk="0" hangingPunct="1">
              <a:lnSpc>
                <a:spcPct val="100000"/>
              </a:lnSpc>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lumMod val="50000"/>
                  </a:srgbClr>
                </a:solidFill>
                <a:effectLst/>
                <a:uLnTx/>
                <a:uFillTx/>
                <a:latin typeface="Segoe UI"/>
                <a:ea typeface="+mn-lt"/>
                <a:cs typeface="Calibri" panose="020F0502020204030204"/>
              </a:rPr>
              <a:t>Prioritize project</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85" name="plan">
            <a:extLst>
              <a:ext uri="{FF2B5EF4-FFF2-40B4-BE49-F238E27FC236}">
                <a16:creationId xmlns:a16="http://schemas.microsoft.com/office/drawing/2014/main" id="{7EC3DB8A-CE1B-420C-B633-3672634A58FB}"/>
              </a:ext>
              <a:ext uri="{C183D7F6-B498-43B3-948B-1728B52AA6E4}">
                <adec:decorative xmlns:adec="http://schemas.microsoft.com/office/drawing/2017/decorative" val="1"/>
              </a:ext>
            </a:extLst>
          </p:cNvPr>
          <p:cNvSpPr>
            <a:spLocks noChangeAspect="1" noEditPoints="1"/>
          </p:cNvSpPr>
          <p:nvPr/>
        </p:nvSpPr>
        <p:spPr bwMode="auto">
          <a:xfrm>
            <a:off x="1683398" y="1586859"/>
            <a:ext cx="328039" cy="329330"/>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86" name="Rectangle: Rounded Corners 85">
            <a:extLst>
              <a:ext uri="{FF2B5EF4-FFF2-40B4-BE49-F238E27FC236}">
                <a16:creationId xmlns:a16="http://schemas.microsoft.com/office/drawing/2014/main" id="{52F4BCC8-4517-42D2-B481-CD21E37B6D05}"/>
              </a:ext>
              <a:ext uri="{C183D7F6-B498-43B3-948B-1728B52AA6E4}">
                <adec:decorative xmlns:adec="http://schemas.microsoft.com/office/drawing/2017/decorative" val="1"/>
              </a:ext>
            </a:extLst>
          </p:cNvPr>
          <p:cNvSpPr/>
          <p:nvPr/>
        </p:nvSpPr>
        <p:spPr>
          <a:xfrm>
            <a:off x="4869461" y="4231488"/>
            <a:ext cx="5016084" cy="1677315"/>
          </a:xfrm>
          <a:prstGeom prst="roundRect">
            <a:avLst>
              <a:gd name="adj" fmla="val 2546"/>
            </a:avLst>
          </a:prstGeom>
          <a:solidFill>
            <a:schemeClr val="bg1"/>
          </a:solidFill>
          <a:ln w="254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7" name="Rectangle: Rounded Corners 86">
            <a:extLst>
              <a:ext uri="{FF2B5EF4-FFF2-40B4-BE49-F238E27FC236}">
                <a16:creationId xmlns:a16="http://schemas.microsoft.com/office/drawing/2014/main" id="{B333A6FE-CFEE-415A-A895-6BC0771F2E7F}"/>
              </a:ext>
              <a:ext uri="{C183D7F6-B498-43B3-948B-1728B52AA6E4}">
                <adec:decorative xmlns:adec="http://schemas.microsoft.com/office/drawing/2017/decorative" val="1"/>
              </a:ext>
            </a:extLst>
          </p:cNvPr>
          <p:cNvSpPr/>
          <p:nvPr/>
        </p:nvSpPr>
        <p:spPr>
          <a:xfrm>
            <a:off x="7457715" y="4357443"/>
            <a:ext cx="2280155" cy="142540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8" name="TextBox 87">
            <a:extLst>
              <a:ext uri="{FF2B5EF4-FFF2-40B4-BE49-F238E27FC236}">
                <a16:creationId xmlns:a16="http://schemas.microsoft.com/office/drawing/2014/main" id="{70661833-BF6A-497C-BF53-7B243211EB28}"/>
              </a:ext>
            </a:extLst>
          </p:cNvPr>
          <p:cNvSpPr txBox="1"/>
          <p:nvPr/>
        </p:nvSpPr>
        <p:spPr>
          <a:xfrm>
            <a:off x="7464181" y="4974887"/>
            <a:ext cx="2267222" cy="7956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Manage</a:t>
            </a:r>
          </a:p>
          <a:p>
            <a:pPr marL="0" marR="0" lvl="0" indent="0" algn="ctr" defTabSz="914367" rtl="0" eaLnBrk="1" fontAlgn="auto" latinLnBrk="0" hangingPunct="1">
              <a:lnSpc>
                <a:spcPct val="9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Business commitments</a:t>
            </a:r>
          </a:p>
          <a:p>
            <a:pPr marL="0" marR="0" lvl="0" indent="0" algn="ctr" defTabSz="914367" rtl="0" eaLnBrk="1" fontAlgn="auto" latinLnBrk="0" hangingPunct="1">
              <a:lnSpc>
                <a:spcPct val="9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operations baseline •</a:t>
            </a:r>
            <a:br>
              <a:rPr kumimoji="0" lang="en-US" sz="11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br>
            <a:r>
              <a:rPr kumimoji="0" lang="en-US" sz="11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Ops maturity</a:t>
            </a:r>
          </a:p>
        </p:txBody>
      </p:sp>
      <p:sp>
        <p:nvSpPr>
          <p:cNvPr id="89" name="Trackers_EADF_bidi">
            <a:extLst>
              <a:ext uri="{FF2B5EF4-FFF2-40B4-BE49-F238E27FC236}">
                <a16:creationId xmlns:a16="http://schemas.microsoft.com/office/drawing/2014/main" id="{4C07F06D-2AE5-4E74-93E7-99503384B693}"/>
              </a:ext>
              <a:ext uri="{C183D7F6-B498-43B3-948B-1728B52AA6E4}">
                <adec:decorative xmlns:adec="http://schemas.microsoft.com/office/drawing/2017/decorative" val="1"/>
              </a:ext>
            </a:extLst>
          </p:cNvPr>
          <p:cNvSpPr>
            <a:spLocks noChangeAspect="1" noEditPoints="1"/>
          </p:cNvSpPr>
          <p:nvPr/>
        </p:nvSpPr>
        <p:spPr bwMode="auto">
          <a:xfrm>
            <a:off x="8465876" y="4520267"/>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905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90" name="Rectangle: Rounded Corners 89">
            <a:extLst>
              <a:ext uri="{FF2B5EF4-FFF2-40B4-BE49-F238E27FC236}">
                <a16:creationId xmlns:a16="http://schemas.microsoft.com/office/drawing/2014/main" id="{EA773F6A-46ED-4788-9B25-722D327F3D60}"/>
              </a:ext>
              <a:ext uri="{C183D7F6-B498-43B3-948B-1728B52AA6E4}">
                <adec:decorative xmlns:adec="http://schemas.microsoft.com/office/drawing/2017/decorative" val="1"/>
              </a:ext>
            </a:extLst>
          </p:cNvPr>
          <p:cNvSpPr/>
          <p:nvPr/>
        </p:nvSpPr>
        <p:spPr>
          <a:xfrm>
            <a:off x="5017136" y="4357443"/>
            <a:ext cx="2280155" cy="142540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91" name="TextBox 90">
            <a:extLst>
              <a:ext uri="{FF2B5EF4-FFF2-40B4-BE49-F238E27FC236}">
                <a16:creationId xmlns:a16="http://schemas.microsoft.com/office/drawing/2014/main" id="{1F3ABE7C-9C37-431A-B822-32ED792FF40C}"/>
              </a:ext>
            </a:extLst>
          </p:cNvPr>
          <p:cNvSpPr txBox="1"/>
          <p:nvPr/>
        </p:nvSpPr>
        <p:spPr>
          <a:xfrm>
            <a:off x="5130804" y="4974887"/>
            <a:ext cx="2052818" cy="7709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Govern</a:t>
            </a:r>
          </a:p>
          <a:p>
            <a:pPr marL="0" marR="0" lvl="0" indent="0" algn="ctr" defTabSz="914367" rtl="0" eaLnBrk="1" fontAlgn="auto" latinLnBrk="0" hangingPunct="1">
              <a:lnSpc>
                <a:spcPct val="9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Methodology • Benchmark</a:t>
            </a:r>
          </a:p>
          <a:p>
            <a:pPr marL="0" marR="0" lvl="0" indent="0" algn="ctr" defTabSz="914367" rtl="0" eaLnBrk="1" fontAlgn="auto" latinLnBrk="0" hangingPunct="1">
              <a:lnSpc>
                <a:spcPct val="9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initial best practice • Governance maturity</a:t>
            </a:r>
          </a:p>
        </p:txBody>
      </p:sp>
      <p:sp>
        <p:nvSpPr>
          <p:cNvPr id="92" name="Org_ECA6">
            <a:extLst>
              <a:ext uri="{FF2B5EF4-FFF2-40B4-BE49-F238E27FC236}">
                <a16:creationId xmlns:a16="http://schemas.microsoft.com/office/drawing/2014/main" id="{AA374520-977E-43D0-AFF3-663365E13B66}"/>
              </a:ext>
              <a:ext uri="{C183D7F6-B498-43B3-948B-1728B52AA6E4}">
                <adec:decorative xmlns:adec="http://schemas.microsoft.com/office/drawing/2017/decorative" val="1"/>
              </a:ext>
            </a:extLst>
          </p:cNvPr>
          <p:cNvSpPr>
            <a:spLocks noChangeAspect="1" noEditPoints="1"/>
          </p:cNvSpPr>
          <p:nvPr/>
        </p:nvSpPr>
        <p:spPr bwMode="auto">
          <a:xfrm>
            <a:off x="5977428" y="4520267"/>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905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93" name="TextBox 92">
            <a:extLst>
              <a:ext uri="{FF2B5EF4-FFF2-40B4-BE49-F238E27FC236}">
                <a16:creationId xmlns:a16="http://schemas.microsoft.com/office/drawing/2014/main" id="{62C17142-402B-4E07-B9D0-9B946D669EFC}"/>
              </a:ext>
            </a:extLst>
          </p:cNvPr>
          <p:cNvSpPr txBox="1"/>
          <p:nvPr/>
        </p:nvSpPr>
        <p:spPr>
          <a:xfrm>
            <a:off x="9417990" y="2094664"/>
            <a:ext cx="165032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Migrate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 First workload migration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 Expanded scenarios</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 Best practice validation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 Process improvements</a:t>
            </a:r>
          </a:p>
        </p:txBody>
      </p:sp>
      <p:sp>
        <p:nvSpPr>
          <p:cNvPr id="94" name="TextBox 93">
            <a:extLst>
              <a:ext uri="{FF2B5EF4-FFF2-40B4-BE49-F238E27FC236}">
                <a16:creationId xmlns:a16="http://schemas.microsoft.com/office/drawing/2014/main" id="{D0704318-8173-42BD-8B29-BFB1201F7B78}"/>
              </a:ext>
            </a:extLst>
          </p:cNvPr>
          <p:cNvSpPr txBox="1"/>
          <p:nvPr/>
        </p:nvSpPr>
        <p:spPr>
          <a:xfrm>
            <a:off x="9425020" y="2937154"/>
            <a:ext cx="1610929" cy="8925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Innovate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 Innovation guide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 Expanded scenarios</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 Best practice validation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Segoe UI" panose="020B0502040204020203" pitchFamily="34" charset="0"/>
                <a:ea typeface="+mn-lt"/>
                <a:cs typeface="Segoe UI" panose="020B0502040204020203" pitchFamily="34" charset="0"/>
              </a:rPr>
              <a:t>• Process improvements</a:t>
            </a:r>
          </a:p>
        </p:txBody>
      </p:sp>
      <p:sp>
        <p:nvSpPr>
          <p:cNvPr id="95" name="arrow_25">
            <a:extLst>
              <a:ext uri="{FF2B5EF4-FFF2-40B4-BE49-F238E27FC236}">
                <a16:creationId xmlns:a16="http://schemas.microsoft.com/office/drawing/2014/main" id="{E929D150-7E8F-408B-810D-217FAF4AAE4C}"/>
              </a:ext>
              <a:ext uri="{C183D7F6-B498-43B3-948B-1728B52AA6E4}">
                <adec:decorative xmlns:adec="http://schemas.microsoft.com/office/drawing/2017/decorative" val="1"/>
              </a:ext>
            </a:extLst>
          </p:cNvPr>
          <p:cNvSpPr>
            <a:spLocks noChangeAspect="1" noEditPoints="1"/>
          </p:cNvSpPr>
          <p:nvPr/>
        </p:nvSpPr>
        <p:spPr bwMode="auto">
          <a:xfrm>
            <a:off x="9202122" y="2195021"/>
            <a:ext cx="155639" cy="171100"/>
          </a:xfrm>
          <a:custGeom>
            <a:avLst/>
            <a:gdLst>
              <a:gd name="T0" fmla="*/ 58 w 219"/>
              <a:gd name="T1" fmla="*/ 0 h 242"/>
              <a:gd name="T2" fmla="*/ 219 w 219"/>
              <a:gd name="T3" fmla="*/ 0 h 242"/>
              <a:gd name="T4" fmla="*/ 219 w 219"/>
              <a:gd name="T5" fmla="*/ 157 h 242"/>
              <a:gd name="T6" fmla="*/ 219 w 219"/>
              <a:gd name="T7" fmla="*/ 0 h 242"/>
              <a:gd name="T8" fmla="*/ 4 w 219"/>
              <a:gd name="T9" fmla="*/ 233 h 242"/>
              <a:gd name="T10" fmla="*/ 0 w 219"/>
              <a:gd name="T11" fmla="*/ 242 h 242"/>
              <a:gd name="T12" fmla="*/ 0 w 219"/>
              <a:gd name="T13" fmla="*/ 242 h 242"/>
              <a:gd name="T14" fmla="*/ 0 w 219"/>
              <a:gd name="T15" fmla="*/ 242 h 2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 h="242">
                <a:moveTo>
                  <a:pt x="58" y="0"/>
                </a:moveTo>
                <a:cubicBezTo>
                  <a:pt x="219" y="0"/>
                  <a:pt x="219" y="0"/>
                  <a:pt x="219" y="0"/>
                </a:cubicBezTo>
                <a:cubicBezTo>
                  <a:pt x="219" y="157"/>
                  <a:pt x="219" y="157"/>
                  <a:pt x="219" y="157"/>
                </a:cubicBezTo>
                <a:moveTo>
                  <a:pt x="219" y="0"/>
                </a:moveTo>
                <a:cubicBezTo>
                  <a:pt x="133" y="61"/>
                  <a:pt x="54" y="143"/>
                  <a:pt x="4" y="233"/>
                </a:cubicBezTo>
                <a:cubicBezTo>
                  <a:pt x="0" y="242"/>
                  <a:pt x="0" y="242"/>
                  <a:pt x="0" y="242"/>
                </a:cubicBezTo>
                <a:cubicBezTo>
                  <a:pt x="0" y="242"/>
                  <a:pt x="0" y="242"/>
                  <a:pt x="0" y="242"/>
                </a:cubicBezTo>
                <a:cubicBezTo>
                  <a:pt x="0" y="242"/>
                  <a:pt x="0" y="242"/>
                  <a:pt x="0" y="242"/>
                </a:cubicBezTo>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96" name="circle_2">
            <a:extLst>
              <a:ext uri="{FF2B5EF4-FFF2-40B4-BE49-F238E27FC236}">
                <a16:creationId xmlns:a16="http://schemas.microsoft.com/office/drawing/2014/main" id="{5981FE0F-FF52-40C9-939D-C06112BA73D2}"/>
              </a:ext>
              <a:ext uri="{C183D7F6-B498-43B3-948B-1728B52AA6E4}">
                <adec:decorative xmlns:adec="http://schemas.microsoft.com/office/drawing/2017/decorative" val="1"/>
              </a:ext>
            </a:extLst>
          </p:cNvPr>
          <p:cNvSpPr>
            <a:spLocks noChangeAspect="1" noEditPoints="1"/>
          </p:cNvSpPr>
          <p:nvPr/>
        </p:nvSpPr>
        <p:spPr bwMode="auto">
          <a:xfrm>
            <a:off x="9159902" y="3027281"/>
            <a:ext cx="240079" cy="226741"/>
          </a:xfrm>
          <a:custGeom>
            <a:avLst/>
            <a:gdLst>
              <a:gd name="T0" fmla="*/ 0 w 335"/>
              <a:gd name="T1" fmla="*/ 205 h 316"/>
              <a:gd name="T2" fmla="*/ 111 w 335"/>
              <a:gd name="T3" fmla="*/ 94 h 316"/>
              <a:gd name="T4" fmla="*/ 222 w 335"/>
              <a:gd name="T5" fmla="*/ 205 h 316"/>
              <a:gd name="T6" fmla="*/ 111 w 335"/>
              <a:gd name="T7" fmla="*/ 316 h 316"/>
              <a:gd name="T8" fmla="*/ 0 w 335"/>
              <a:gd name="T9" fmla="*/ 205 h 316"/>
              <a:gd name="T10" fmla="*/ 224 w 335"/>
              <a:gd name="T11" fmla="*/ 316 h 316"/>
              <a:gd name="T12" fmla="*/ 335 w 335"/>
              <a:gd name="T13" fmla="*/ 205 h 316"/>
              <a:gd name="T14" fmla="*/ 224 w 335"/>
              <a:gd name="T15" fmla="*/ 94 h 316"/>
              <a:gd name="T16" fmla="*/ 113 w 335"/>
              <a:gd name="T17" fmla="*/ 205 h 316"/>
              <a:gd name="T18" fmla="*/ 224 w 335"/>
              <a:gd name="T19" fmla="*/ 316 h 316"/>
              <a:gd name="T20" fmla="*/ 167 w 335"/>
              <a:gd name="T21" fmla="*/ 223 h 316"/>
              <a:gd name="T22" fmla="*/ 279 w 335"/>
              <a:gd name="T23" fmla="*/ 111 h 316"/>
              <a:gd name="T24" fmla="*/ 167 w 335"/>
              <a:gd name="T25" fmla="*/ 0 h 316"/>
              <a:gd name="T26" fmla="*/ 56 w 335"/>
              <a:gd name="T27" fmla="*/ 111 h 316"/>
              <a:gd name="T28" fmla="*/ 167 w 335"/>
              <a:gd name="T29" fmla="*/ 22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5" h="316">
                <a:moveTo>
                  <a:pt x="0" y="205"/>
                </a:moveTo>
                <a:cubicBezTo>
                  <a:pt x="0" y="143"/>
                  <a:pt x="49" y="94"/>
                  <a:pt x="111" y="94"/>
                </a:cubicBezTo>
                <a:cubicBezTo>
                  <a:pt x="172" y="94"/>
                  <a:pt x="222" y="143"/>
                  <a:pt x="222" y="205"/>
                </a:cubicBezTo>
                <a:cubicBezTo>
                  <a:pt x="222" y="266"/>
                  <a:pt x="172" y="316"/>
                  <a:pt x="111" y="316"/>
                </a:cubicBezTo>
                <a:cubicBezTo>
                  <a:pt x="49" y="316"/>
                  <a:pt x="0" y="266"/>
                  <a:pt x="0" y="205"/>
                </a:cubicBezTo>
                <a:close/>
                <a:moveTo>
                  <a:pt x="224" y="316"/>
                </a:moveTo>
                <a:cubicBezTo>
                  <a:pt x="285" y="316"/>
                  <a:pt x="335" y="266"/>
                  <a:pt x="335" y="205"/>
                </a:cubicBezTo>
                <a:cubicBezTo>
                  <a:pt x="335" y="143"/>
                  <a:pt x="285" y="94"/>
                  <a:pt x="224" y="94"/>
                </a:cubicBezTo>
                <a:cubicBezTo>
                  <a:pt x="162" y="94"/>
                  <a:pt x="113" y="143"/>
                  <a:pt x="113" y="205"/>
                </a:cubicBezTo>
                <a:cubicBezTo>
                  <a:pt x="113" y="266"/>
                  <a:pt x="162" y="316"/>
                  <a:pt x="224" y="316"/>
                </a:cubicBezTo>
                <a:close/>
                <a:moveTo>
                  <a:pt x="167" y="223"/>
                </a:moveTo>
                <a:cubicBezTo>
                  <a:pt x="229" y="223"/>
                  <a:pt x="279" y="173"/>
                  <a:pt x="279" y="111"/>
                </a:cubicBezTo>
                <a:cubicBezTo>
                  <a:pt x="279" y="50"/>
                  <a:pt x="229" y="0"/>
                  <a:pt x="167" y="0"/>
                </a:cubicBezTo>
                <a:cubicBezTo>
                  <a:pt x="106" y="0"/>
                  <a:pt x="56" y="50"/>
                  <a:pt x="56" y="111"/>
                </a:cubicBezTo>
                <a:cubicBezTo>
                  <a:pt x="56" y="173"/>
                  <a:pt x="106" y="223"/>
                  <a:pt x="167" y="223"/>
                </a:cubicBezTo>
                <a:close/>
              </a:path>
            </a:pathLst>
          </a:custGeom>
          <a:noFill/>
          <a:ln w="1905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cxnSp>
        <p:nvCxnSpPr>
          <p:cNvPr id="97" name="Straight Arrow Connector 96" descr="Right facing arrow">
            <a:extLst>
              <a:ext uri="{FF2B5EF4-FFF2-40B4-BE49-F238E27FC236}">
                <a16:creationId xmlns:a16="http://schemas.microsoft.com/office/drawing/2014/main" id="{9E9C0D5A-E87F-4FD9-95CB-A7E4140F43D7}"/>
              </a:ext>
            </a:extLst>
          </p:cNvPr>
          <p:cNvCxnSpPr>
            <a:cxnSpLocks/>
            <a:endCxn id="76" idx="1"/>
          </p:cNvCxnSpPr>
          <p:nvPr/>
        </p:nvCxnSpPr>
        <p:spPr>
          <a:xfrm>
            <a:off x="2995613" y="2641369"/>
            <a:ext cx="475985" cy="0"/>
          </a:xfrm>
          <a:prstGeom prst="straightConnector1">
            <a:avLst/>
          </a:prstGeom>
          <a:ln w="25400">
            <a:solidFill>
              <a:schemeClr val="accent1"/>
            </a:solidFill>
            <a:headEnd type="none" w="med" len="sm"/>
            <a:tailEnd type="arrow" w="med" len="sm"/>
          </a:ln>
        </p:spPr>
        <p:style>
          <a:lnRef idx="1">
            <a:schemeClr val="accent1"/>
          </a:lnRef>
          <a:fillRef idx="0">
            <a:schemeClr val="accent1"/>
          </a:fillRef>
          <a:effectRef idx="0">
            <a:schemeClr val="accent1"/>
          </a:effectRef>
          <a:fontRef idx="minor">
            <a:schemeClr val="tx1"/>
          </a:fontRef>
        </p:style>
      </p:cxnSp>
      <p:cxnSp>
        <p:nvCxnSpPr>
          <p:cNvPr id="98" name="Straight Arrow Connector 97" descr="Right facing arrow">
            <a:extLst>
              <a:ext uri="{FF2B5EF4-FFF2-40B4-BE49-F238E27FC236}">
                <a16:creationId xmlns:a16="http://schemas.microsoft.com/office/drawing/2014/main" id="{9C2BA960-7738-4DAF-925D-445F96314D80}"/>
              </a:ext>
            </a:extLst>
          </p:cNvPr>
          <p:cNvCxnSpPr>
            <a:cxnSpLocks/>
            <a:endCxn id="74" idx="1"/>
          </p:cNvCxnSpPr>
          <p:nvPr/>
        </p:nvCxnSpPr>
        <p:spPr>
          <a:xfrm>
            <a:off x="5751513" y="2641369"/>
            <a:ext cx="462615" cy="0"/>
          </a:xfrm>
          <a:prstGeom prst="straightConnector1">
            <a:avLst/>
          </a:prstGeom>
          <a:ln w="25400">
            <a:solidFill>
              <a:schemeClr val="accent1"/>
            </a:solidFill>
            <a:headEnd type="none" w="med" len="sm"/>
            <a:tailEnd type="arrow" w="med" len="sm"/>
          </a:ln>
        </p:spPr>
        <p:style>
          <a:lnRef idx="1">
            <a:schemeClr val="accent1"/>
          </a:lnRef>
          <a:fillRef idx="0">
            <a:schemeClr val="accent1"/>
          </a:fillRef>
          <a:effectRef idx="0">
            <a:schemeClr val="accent1"/>
          </a:effectRef>
          <a:fontRef idx="minor">
            <a:schemeClr val="tx1"/>
          </a:fontRef>
        </p:style>
      </p:cxnSp>
      <p:cxnSp>
        <p:nvCxnSpPr>
          <p:cNvPr id="99" name="Straight Arrow Connector 98" descr="Right facing arrow">
            <a:extLst>
              <a:ext uri="{FF2B5EF4-FFF2-40B4-BE49-F238E27FC236}">
                <a16:creationId xmlns:a16="http://schemas.microsoft.com/office/drawing/2014/main" id="{1306C960-4EE9-4AF3-9D93-B16C8F0CB351}"/>
              </a:ext>
            </a:extLst>
          </p:cNvPr>
          <p:cNvCxnSpPr>
            <a:cxnSpLocks/>
          </p:cNvCxnSpPr>
          <p:nvPr/>
        </p:nvCxnSpPr>
        <p:spPr>
          <a:xfrm flipV="1">
            <a:off x="8495355" y="2421893"/>
            <a:ext cx="435737" cy="158274"/>
          </a:xfrm>
          <a:prstGeom prst="straightConnector1">
            <a:avLst/>
          </a:prstGeom>
          <a:ln w="25400">
            <a:solidFill>
              <a:schemeClr val="accent1"/>
            </a:solidFill>
            <a:headEnd type="none" w="med" len="sm"/>
            <a:tailEnd type="arrow" w="med" len="sm"/>
          </a:ln>
        </p:spPr>
        <p:style>
          <a:lnRef idx="1">
            <a:schemeClr val="accent1"/>
          </a:lnRef>
          <a:fillRef idx="0">
            <a:schemeClr val="accent1"/>
          </a:fillRef>
          <a:effectRef idx="0">
            <a:schemeClr val="accent1"/>
          </a:effectRef>
          <a:fontRef idx="minor">
            <a:schemeClr val="tx1"/>
          </a:fontRef>
        </p:style>
      </p:cxnSp>
      <p:cxnSp>
        <p:nvCxnSpPr>
          <p:cNvPr id="100" name="Straight Arrow Connector 99" descr="Right facing arrow">
            <a:extLst>
              <a:ext uri="{FF2B5EF4-FFF2-40B4-BE49-F238E27FC236}">
                <a16:creationId xmlns:a16="http://schemas.microsoft.com/office/drawing/2014/main" id="{2AFD17AE-D9CF-489D-A98F-732CFDD37A47}"/>
              </a:ext>
            </a:extLst>
          </p:cNvPr>
          <p:cNvCxnSpPr>
            <a:cxnSpLocks/>
          </p:cNvCxnSpPr>
          <p:nvPr/>
        </p:nvCxnSpPr>
        <p:spPr>
          <a:xfrm>
            <a:off x="8489950" y="2685819"/>
            <a:ext cx="396770" cy="316007"/>
          </a:xfrm>
          <a:prstGeom prst="straightConnector1">
            <a:avLst/>
          </a:prstGeom>
          <a:ln w="25400">
            <a:solidFill>
              <a:schemeClr val="accent1"/>
            </a:solidFill>
            <a:headEnd type="none" w="med" len="sm"/>
            <a:tailEnd type="arrow" w="med"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6061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3035809"/>
            <a:ext cx="9144000" cy="498598"/>
          </a:xfrm>
        </p:spPr>
        <p:txBody>
          <a:bodyPr/>
          <a:lstStyle/>
          <a:p>
            <a:r>
              <a:rPr lang="en-US"/>
              <a:t>Tools</a:t>
            </a:r>
            <a:r>
              <a:rPr lang="en-US" sz="2800" spc="0"/>
              <a:t> </a:t>
            </a:r>
            <a:r>
              <a:rPr lang="en-US"/>
              <a:t>and</a:t>
            </a:r>
            <a:r>
              <a:rPr lang="en-US" sz="2800" spc="0"/>
              <a:t> </a:t>
            </a:r>
            <a:r>
              <a:rPr lang="en-US"/>
              <a:t>Assets</a:t>
            </a:r>
            <a:r>
              <a:rPr lang="en-US" sz="2800" spc="0"/>
              <a:t> </a:t>
            </a:r>
            <a:endParaRPr lang="en-US" spc="0"/>
          </a:p>
        </p:txBody>
      </p:sp>
    </p:spTree>
    <p:extLst>
      <p:ext uri="{BB962C8B-B14F-4D97-AF65-F5344CB8AC3E}">
        <p14:creationId xmlns:p14="http://schemas.microsoft.com/office/powerpoint/2010/main" val="2551153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Agenda</a:t>
            </a:r>
          </a:p>
        </p:txBody>
      </p:sp>
      <p:grpSp>
        <p:nvGrpSpPr>
          <p:cNvPr id="7" name="Group 6">
            <a:extLst>
              <a:ext uri="{FF2B5EF4-FFF2-40B4-BE49-F238E27FC236}">
                <a16:creationId xmlns:a16="http://schemas.microsoft.com/office/drawing/2014/main" id="{348BF71E-F925-488A-897E-767647742086}"/>
              </a:ext>
            </a:extLst>
          </p:cNvPr>
          <p:cNvGrpSpPr/>
          <p:nvPr/>
        </p:nvGrpSpPr>
        <p:grpSpPr>
          <a:xfrm>
            <a:off x="965345" y="1490920"/>
            <a:ext cx="4818888" cy="512064"/>
            <a:chOff x="1078992" y="4663440"/>
            <a:chExt cx="4818888" cy="512064"/>
          </a:xfrm>
        </p:grpSpPr>
        <p:sp>
          <p:nvSpPr>
            <p:cNvPr id="3" name="Rectangle 2">
              <a:extLst>
                <a:ext uri="{FF2B5EF4-FFF2-40B4-BE49-F238E27FC236}">
                  <a16:creationId xmlns:a16="http://schemas.microsoft.com/office/drawing/2014/main" id="{3AF6D542-040C-4198-8625-3F1B6BF39464}"/>
                </a:ext>
              </a:extLst>
            </p:cNvPr>
            <p:cNvSpPr/>
            <p:nvPr/>
          </p:nvSpPr>
          <p:spPr bwMode="auto">
            <a:xfrm>
              <a:off x="1078992" y="4663440"/>
              <a:ext cx="91440" cy="5120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TextBox 5">
              <a:extLst>
                <a:ext uri="{FF2B5EF4-FFF2-40B4-BE49-F238E27FC236}">
                  <a16:creationId xmlns:a16="http://schemas.microsoft.com/office/drawing/2014/main" id="{1809B3FD-19FF-429D-BB7E-741B78FFFF1A}"/>
                </a:ext>
              </a:extLst>
            </p:cNvPr>
            <p:cNvSpPr txBox="1"/>
            <p:nvPr/>
          </p:nvSpPr>
          <p:spPr>
            <a:xfrm>
              <a:off x="1243584" y="4765583"/>
              <a:ext cx="465429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Digital Transformation</a:t>
              </a:r>
            </a:p>
          </p:txBody>
        </p:sp>
      </p:grpSp>
      <p:grpSp>
        <p:nvGrpSpPr>
          <p:cNvPr id="8" name="Group 7">
            <a:extLst>
              <a:ext uri="{FF2B5EF4-FFF2-40B4-BE49-F238E27FC236}">
                <a16:creationId xmlns:a16="http://schemas.microsoft.com/office/drawing/2014/main" id="{6EB8AEF5-F0A8-485B-B069-BCDAA2EA01B7}"/>
              </a:ext>
            </a:extLst>
          </p:cNvPr>
          <p:cNvGrpSpPr/>
          <p:nvPr/>
        </p:nvGrpSpPr>
        <p:grpSpPr>
          <a:xfrm>
            <a:off x="1223247" y="2437037"/>
            <a:ext cx="7498079" cy="512064"/>
            <a:chOff x="1078993" y="4663440"/>
            <a:chExt cx="6153911" cy="512064"/>
          </a:xfrm>
        </p:grpSpPr>
        <p:sp>
          <p:nvSpPr>
            <p:cNvPr id="9" name="Rectangle 8">
              <a:extLst>
                <a:ext uri="{FF2B5EF4-FFF2-40B4-BE49-F238E27FC236}">
                  <a16:creationId xmlns:a16="http://schemas.microsoft.com/office/drawing/2014/main" id="{AD81B9F8-B673-4F0B-BCC3-B76F62C75FFD}"/>
                </a:ext>
              </a:extLst>
            </p:cNvPr>
            <p:cNvSpPr/>
            <p:nvPr/>
          </p:nvSpPr>
          <p:spPr bwMode="auto">
            <a:xfrm>
              <a:off x="1078993" y="4663440"/>
              <a:ext cx="75048" cy="5120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TextBox 9">
              <a:extLst>
                <a:ext uri="{FF2B5EF4-FFF2-40B4-BE49-F238E27FC236}">
                  <a16:creationId xmlns:a16="http://schemas.microsoft.com/office/drawing/2014/main" id="{C9951DA0-4539-4D1F-92C5-56737F24AAC9}"/>
                </a:ext>
              </a:extLst>
            </p:cNvPr>
            <p:cNvSpPr txBox="1"/>
            <p:nvPr/>
          </p:nvSpPr>
          <p:spPr>
            <a:xfrm>
              <a:off x="1243584" y="4765583"/>
              <a:ext cx="5989320" cy="369332"/>
            </a:xfrm>
            <a:prstGeom prst="rect">
              <a:avLst/>
            </a:prstGeom>
            <a:noFill/>
          </p:spPr>
          <p:txBody>
            <a:bodyPr wrap="square" lIns="0" tIns="0" rIns="0" bIns="0" rtlCol="0">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Cloud Adoption Framework for Azure</a:t>
              </a:r>
            </a:p>
          </p:txBody>
        </p:sp>
      </p:grpSp>
      <p:grpSp>
        <p:nvGrpSpPr>
          <p:cNvPr id="11" name="Group 10">
            <a:extLst>
              <a:ext uri="{FF2B5EF4-FFF2-40B4-BE49-F238E27FC236}">
                <a16:creationId xmlns:a16="http://schemas.microsoft.com/office/drawing/2014/main" id="{E94682B6-7547-4E48-AF3D-E5F511AAB541}"/>
              </a:ext>
            </a:extLst>
          </p:cNvPr>
          <p:cNvGrpSpPr/>
          <p:nvPr/>
        </p:nvGrpSpPr>
        <p:grpSpPr>
          <a:xfrm>
            <a:off x="1517099" y="3383154"/>
            <a:ext cx="4818888" cy="512064"/>
            <a:chOff x="1078992" y="4663440"/>
            <a:chExt cx="4818888" cy="512064"/>
          </a:xfrm>
        </p:grpSpPr>
        <p:sp>
          <p:nvSpPr>
            <p:cNvPr id="12" name="Rectangle 11">
              <a:extLst>
                <a:ext uri="{FF2B5EF4-FFF2-40B4-BE49-F238E27FC236}">
                  <a16:creationId xmlns:a16="http://schemas.microsoft.com/office/drawing/2014/main" id="{B807E986-A281-4365-A3B2-BBE0B1301B10}"/>
                </a:ext>
              </a:extLst>
            </p:cNvPr>
            <p:cNvSpPr/>
            <p:nvPr/>
          </p:nvSpPr>
          <p:spPr bwMode="auto">
            <a:xfrm>
              <a:off x="1078992" y="4663440"/>
              <a:ext cx="91440" cy="5120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TextBox 12">
              <a:extLst>
                <a:ext uri="{FF2B5EF4-FFF2-40B4-BE49-F238E27FC236}">
                  <a16:creationId xmlns:a16="http://schemas.microsoft.com/office/drawing/2014/main" id="{664CADCA-FD78-46F2-BF25-2A9BFC9F6E99}"/>
                </a:ext>
              </a:extLst>
            </p:cNvPr>
            <p:cNvSpPr txBox="1"/>
            <p:nvPr/>
          </p:nvSpPr>
          <p:spPr>
            <a:xfrm>
              <a:off x="1243584" y="4765583"/>
              <a:ext cx="465429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Tools and Assets</a:t>
              </a:r>
            </a:p>
          </p:txBody>
        </p:sp>
      </p:grpSp>
      <p:grpSp>
        <p:nvGrpSpPr>
          <p:cNvPr id="16" name="Group 15">
            <a:extLst>
              <a:ext uri="{FF2B5EF4-FFF2-40B4-BE49-F238E27FC236}">
                <a16:creationId xmlns:a16="http://schemas.microsoft.com/office/drawing/2014/main" id="{3E4E9103-48F1-44D7-B4F3-70E9DBFBE862}"/>
              </a:ext>
            </a:extLst>
          </p:cNvPr>
          <p:cNvGrpSpPr/>
          <p:nvPr/>
        </p:nvGrpSpPr>
        <p:grpSpPr>
          <a:xfrm>
            <a:off x="1775001" y="4329272"/>
            <a:ext cx="4818888" cy="512064"/>
            <a:chOff x="1078992" y="4663440"/>
            <a:chExt cx="4818888" cy="512064"/>
          </a:xfrm>
        </p:grpSpPr>
        <p:sp>
          <p:nvSpPr>
            <p:cNvPr id="17" name="Rectangle 16">
              <a:extLst>
                <a:ext uri="{FF2B5EF4-FFF2-40B4-BE49-F238E27FC236}">
                  <a16:creationId xmlns:a16="http://schemas.microsoft.com/office/drawing/2014/main" id="{CA8E39B3-594F-4780-8276-4711863F5888}"/>
                </a:ext>
              </a:extLst>
            </p:cNvPr>
            <p:cNvSpPr/>
            <p:nvPr/>
          </p:nvSpPr>
          <p:spPr bwMode="auto">
            <a:xfrm>
              <a:off x="1078992" y="4663440"/>
              <a:ext cx="91440" cy="5120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TextBox 17">
              <a:extLst>
                <a:ext uri="{FF2B5EF4-FFF2-40B4-BE49-F238E27FC236}">
                  <a16:creationId xmlns:a16="http://schemas.microsoft.com/office/drawing/2014/main" id="{B117716C-5C46-4E90-9ECD-B7D08EC9985A}"/>
                </a:ext>
              </a:extLst>
            </p:cNvPr>
            <p:cNvSpPr txBox="1"/>
            <p:nvPr/>
          </p:nvSpPr>
          <p:spPr>
            <a:xfrm>
              <a:off x="1243584" y="4765583"/>
              <a:ext cx="4654296" cy="369332"/>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Resources</a:t>
              </a:r>
            </a:p>
          </p:txBody>
        </p:sp>
      </p:grpSp>
      <p:cxnSp>
        <p:nvCxnSpPr>
          <p:cNvPr id="19" name="Connector: Elbow 18">
            <a:extLst>
              <a:ext uri="{FF2B5EF4-FFF2-40B4-BE49-F238E27FC236}">
                <a16:creationId xmlns:a16="http://schemas.microsoft.com/office/drawing/2014/main" id="{35F87FA7-CDDB-4908-B8BF-6D624FFD7F1E}"/>
              </a:ext>
            </a:extLst>
          </p:cNvPr>
          <p:cNvCxnSpPr>
            <a:cxnSpLocks/>
            <a:stCxn id="3" idx="2"/>
            <a:endCxn id="9" idx="1"/>
          </p:cNvCxnSpPr>
          <p:nvPr/>
        </p:nvCxnSpPr>
        <p:spPr>
          <a:xfrm rot="16200000" flipH="1">
            <a:off x="772114" y="2241935"/>
            <a:ext cx="690085" cy="212182"/>
          </a:xfrm>
          <a:prstGeom prst="bentConnector2">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85A3E336-14DC-4253-A4C9-98C2B222DA33}"/>
              </a:ext>
            </a:extLst>
          </p:cNvPr>
          <p:cNvCxnSpPr>
            <a:cxnSpLocks/>
            <a:endCxn id="12" idx="1"/>
          </p:cNvCxnSpPr>
          <p:nvPr/>
        </p:nvCxnSpPr>
        <p:spPr>
          <a:xfrm rot="16200000" flipH="1">
            <a:off x="1052656" y="3174743"/>
            <a:ext cx="690086" cy="238800"/>
          </a:xfrm>
          <a:prstGeom prst="bentConnector2">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AA82EE52-11C1-4B91-B5F0-243419FCE2AB}"/>
              </a:ext>
            </a:extLst>
          </p:cNvPr>
          <p:cNvCxnSpPr>
            <a:cxnSpLocks/>
            <a:stCxn id="12" idx="2"/>
            <a:endCxn id="17" idx="1"/>
          </p:cNvCxnSpPr>
          <p:nvPr/>
        </p:nvCxnSpPr>
        <p:spPr>
          <a:xfrm rot="16200000" flipH="1">
            <a:off x="1323867" y="4134170"/>
            <a:ext cx="690086" cy="212182"/>
          </a:xfrm>
          <a:prstGeom prst="bentConnector2">
            <a:avLst/>
          </a:prstGeom>
          <a:solidFill>
            <a:schemeClr val="accent1"/>
          </a:solid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3251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83D0423-7F07-44BC-A5EB-F3058871C6D8}"/>
              </a:ext>
            </a:extLst>
          </p:cNvPr>
          <p:cNvGrpSpPr/>
          <p:nvPr/>
        </p:nvGrpSpPr>
        <p:grpSpPr>
          <a:xfrm>
            <a:off x="5317686" y="620827"/>
            <a:ext cx="6791990" cy="5233314"/>
            <a:chOff x="5424316" y="632779"/>
            <a:chExt cx="6928184" cy="5338253"/>
          </a:xfrm>
        </p:grpSpPr>
        <p:pic>
          <p:nvPicPr>
            <p:cNvPr id="8" name="Picture 7" descr="A screen shot of a computer&#10;&#10;Description automatically generated">
              <a:extLst>
                <a:ext uri="{FF2B5EF4-FFF2-40B4-BE49-F238E27FC236}">
                  <a16:creationId xmlns:a16="http://schemas.microsoft.com/office/drawing/2014/main" id="{39751F88-AF2D-4CC9-BF90-D12F0FD3992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5277" t="9047" r="4141" b="9047"/>
            <a:stretch/>
          </p:blipFill>
          <p:spPr>
            <a:xfrm>
              <a:off x="5424316" y="632779"/>
              <a:ext cx="6928184" cy="5338253"/>
            </a:xfrm>
            <a:prstGeom prst="rect">
              <a:avLst/>
            </a:prstGeom>
          </p:spPr>
        </p:pic>
        <p:pic>
          <p:nvPicPr>
            <p:cNvPr id="5" name="Picture 4" descr="Screenshot">
              <a:extLst>
                <a:ext uri="{FF2B5EF4-FFF2-40B4-BE49-F238E27FC236}">
                  <a16:creationId xmlns:a16="http://schemas.microsoft.com/office/drawing/2014/main" id="{35423A21-54AE-4096-9643-CAA8D1DE3805}"/>
                </a:ext>
              </a:extLst>
            </p:cNvPr>
            <p:cNvPicPr>
              <a:picLocks noChangeAspect="1"/>
            </p:cNvPicPr>
            <p:nvPr/>
          </p:nvPicPr>
          <p:blipFill>
            <a:blip r:embed="rId3"/>
            <a:stretch>
              <a:fillRect/>
            </a:stretch>
          </p:blipFill>
          <p:spPr>
            <a:xfrm>
              <a:off x="6002954" y="1041462"/>
              <a:ext cx="5652795" cy="3603244"/>
            </a:xfrm>
            <a:prstGeom prst="rect">
              <a:avLst/>
            </a:prstGeom>
            <a:effectLst>
              <a:innerShdw blurRad="139700">
                <a:prstClr val="black">
                  <a:alpha val="25000"/>
                </a:prstClr>
              </a:innerShdw>
            </a:effectLst>
          </p:spPr>
        </p:pic>
      </p:grpSp>
      <p:sp>
        <p:nvSpPr>
          <p:cNvPr id="4" name="Title 3">
            <a:extLst>
              <a:ext uri="{FF2B5EF4-FFF2-40B4-BE49-F238E27FC236}">
                <a16:creationId xmlns:a16="http://schemas.microsoft.com/office/drawing/2014/main" id="{CFAF3CCC-98CF-4A1C-8832-0FD7E5ED9049}"/>
              </a:ext>
            </a:extLst>
          </p:cNvPr>
          <p:cNvSpPr>
            <a:spLocks noGrp="1"/>
          </p:cNvSpPr>
          <p:nvPr>
            <p:ph type="title"/>
          </p:nvPr>
        </p:nvSpPr>
        <p:spPr>
          <a:xfrm>
            <a:off x="369561" y="1579618"/>
            <a:ext cx="4948125" cy="2011509"/>
          </a:xfrm>
        </p:spPr>
        <p:txBody>
          <a:bodyPr/>
          <a:lstStyle/>
          <a:p>
            <a:r>
              <a:rPr lang="en-US">
                <a:gradFill>
                  <a:gsLst>
                    <a:gs pos="0">
                      <a:schemeClr val="tx1"/>
                    </a:gs>
                    <a:gs pos="100000">
                      <a:schemeClr val="tx1"/>
                    </a:gs>
                  </a:gsLst>
                  <a:lin ang="5400000" scaled="0"/>
                </a:gradFill>
              </a:rPr>
              <a:t>Understand your current state and prepare for your</a:t>
            </a:r>
            <a:br>
              <a:rPr lang="en-US">
                <a:gradFill>
                  <a:gsLst>
                    <a:gs pos="0">
                      <a:schemeClr val="tx1"/>
                    </a:gs>
                    <a:gs pos="100000">
                      <a:schemeClr val="tx1"/>
                    </a:gs>
                  </a:gsLst>
                  <a:lin ang="5400000" scaled="0"/>
                </a:gradFill>
              </a:rPr>
            </a:br>
            <a:r>
              <a:rPr lang="en-US">
                <a:gradFill>
                  <a:gsLst>
                    <a:gs pos="0">
                      <a:schemeClr val="tx2"/>
                    </a:gs>
                    <a:gs pos="100000">
                      <a:schemeClr val="tx2"/>
                    </a:gs>
                  </a:gsLst>
                  <a:lin ang="5400000" scaled="0"/>
                </a:gradFill>
              </a:rPr>
              <a:t>cloud journey </a:t>
            </a:r>
            <a:r>
              <a:rPr lang="en-US">
                <a:gradFill>
                  <a:gsLst>
                    <a:gs pos="0">
                      <a:schemeClr val="tx1"/>
                    </a:gs>
                    <a:gs pos="100000">
                      <a:schemeClr val="tx1"/>
                    </a:gs>
                  </a:gsLst>
                  <a:lin ang="5400000" scaled="0"/>
                </a:gradFill>
              </a:rPr>
              <a:t>using</a:t>
            </a:r>
            <a:br>
              <a:rPr lang="en-US">
                <a:gradFill>
                  <a:gsLst>
                    <a:gs pos="0">
                      <a:schemeClr val="tx1"/>
                    </a:gs>
                    <a:gs pos="100000">
                      <a:schemeClr val="tx1"/>
                    </a:gs>
                  </a:gsLst>
                  <a:lin ang="5400000" scaled="0"/>
                </a:gradFill>
              </a:rPr>
            </a:br>
            <a:br>
              <a:rPr lang="en-US">
                <a:gradFill>
                  <a:gsLst>
                    <a:gs pos="0">
                      <a:schemeClr val="tx1"/>
                    </a:gs>
                    <a:gs pos="100000">
                      <a:schemeClr val="tx1"/>
                    </a:gs>
                  </a:gsLst>
                  <a:lin ang="5400000" scaled="0"/>
                </a:gradFill>
              </a:rPr>
            </a:br>
            <a:endParaRPr lang="en-US">
              <a:gradFill>
                <a:gsLst>
                  <a:gs pos="0">
                    <a:schemeClr val="tx1"/>
                  </a:gs>
                  <a:gs pos="100000">
                    <a:schemeClr val="tx1"/>
                  </a:gs>
                </a:gsLst>
                <a:lin ang="5400000" scaled="0"/>
              </a:gradFill>
            </a:endParaRPr>
          </a:p>
        </p:txBody>
      </p:sp>
      <p:sp>
        <p:nvSpPr>
          <p:cNvPr id="3" name="Rectangle 2">
            <a:extLst>
              <a:ext uri="{FF2B5EF4-FFF2-40B4-BE49-F238E27FC236}">
                <a16:creationId xmlns:a16="http://schemas.microsoft.com/office/drawing/2014/main" id="{96773897-DDBE-4167-8777-EB8FA5A041AD}"/>
              </a:ext>
            </a:extLst>
          </p:cNvPr>
          <p:cNvSpPr/>
          <p:nvPr/>
        </p:nvSpPr>
        <p:spPr>
          <a:xfrm>
            <a:off x="363665" y="3599681"/>
            <a:ext cx="6094444" cy="1357769"/>
          </a:xfrm>
          <a:prstGeom prst="rect">
            <a:avLst/>
          </a:prstGeom>
        </p:spPr>
        <p:txBody>
          <a:bodyPr>
            <a:spAutoFit/>
          </a:bodyPr>
          <a:lstStyle/>
          <a:p>
            <a:br>
              <a:rPr lang="en-US" sz="2745">
                <a:gradFill>
                  <a:gsLst>
                    <a:gs pos="0">
                      <a:schemeClr val="tx1"/>
                    </a:gs>
                    <a:gs pos="100000">
                      <a:schemeClr val="tx1"/>
                    </a:gs>
                  </a:gsLst>
                  <a:lin ang="5400000" scaled="0"/>
                </a:gradFill>
                <a:latin typeface="+mj-lt"/>
              </a:rPr>
            </a:br>
            <a:r>
              <a:rPr lang="en-US" sz="2745">
                <a:gradFill>
                  <a:gsLst>
                    <a:gs pos="0">
                      <a:schemeClr val="tx1"/>
                    </a:gs>
                    <a:gs pos="100000">
                      <a:schemeClr val="tx1"/>
                    </a:gs>
                  </a:gsLst>
                  <a:lin ang="5400000" scaled="0"/>
                </a:gradFill>
                <a:latin typeface="+mj-lt"/>
              </a:rPr>
              <a:t>the Governance benchmark tool </a:t>
            </a:r>
            <a:r>
              <a:rPr lang="en-US" sz="2745">
                <a:gradFill>
                  <a:gsLst>
                    <a:gs pos="0">
                      <a:schemeClr val="tx1"/>
                    </a:gs>
                    <a:gs pos="100000">
                      <a:schemeClr val="tx1"/>
                    </a:gs>
                  </a:gsLst>
                  <a:lin ang="5400000" scaled="0"/>
                </a:gradFill>
                <a:latin typeface="+mj-lt"/>
                <a:hlinkClick r:id="rId4"/>
              </a:rPr>
              <a:t>http://aka.ms/adopt/gov/assess</a:t>
            </a:r>
            <a:r>
              <a:rPr lang="en-US" sz="2745">
                <a:gradFill>
                  <a:gsLst>
                    <a:gs pos="0">
                      <a:schemeClr val="tx1"/>
                    </a:gs>
                    <a:gs pos="100000">
                      <a:schemeClr val="tx1"/>
                    </a:gs>
                  </a:gsLst>
                  <a:lin ang="5400000" scaled="0"/>
                </a:gradFill>
                <a:latin typeface="+mj-lt"/>
              </a:rPr>
              <a:t> </a:t>
            </a:r>
            <a:endParaRPr lang="en-US" sz="2745">
              <a:latin typeface="+mj-lt"/>
            </a:endParaRPr>
          </a:p>
        </p:txBody>
      </p:sp>
    </p:spTree>
    <p:extLst>
      <p:ext uri="{BB962C8B-B14F-4D97-AF65-F5344CB8AC3E}">
        <p14:creationId xmlns:p14="http://schemas.microsoft.com/office/powerpoint/2010/main" val="2972534311"/>
      </p:ext>
    </p:extLst>
  </p:cSld>
  <p:clrMapOvr>
    <a:masterClrMapping/>
  </p:clrMapOvr>
  <p:transition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100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2000"/>
                            </p:stCondLst>
                            <p:childTnLst>
                              <p:par>
                                <p:cTn id="13" presetID="10" presetClass="entr" presetSubtype="0" fill="hold" grpId="0" nodeType="afterEffect">
                                  <p:stCondLst>
                                    <p:cond delay="100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AF3CCC-98CF-4A1C-8832-0FD7E5ED9049}"/>
              </a:ext>
            </a:extLst>
          </p:cNvPr>
          <p:cNvSpPr>
            <a:spLocks noGrp="1"/>
          </p:cNvSpPr>
          <p:nvPr>
            <p:ph type="title"/>
          </p:nvPr>
        </p:nvSpPr>
        <p:spPr>
          <a:xfrm>
            <a:off x="6423442" y="840447"/>
            <a:ext cx="4948125" cy="2413811"/>
          </a:xfrm>
        </p:spPr>
        <p:txBody>
          <a:bodyPr/>
          <a:lstStyle/>
          <a:p>
            <a:r>
              <a:rPr lang="en-US">
                <a:gradFill>
                  <a:gsLst>
                    <a:gs pos="0">
                      <a:schemeClr val="tx1"/>
                    </a:gs>
                    <a:gs pos="100000">
                      <a:schemeClr val="tx1"/>
                    </a:gs>
                  </a:gsLst>
                  <a:lin ang="5400000" scaled="0"/>
                </a:gradFill>
              </a:rPr>
              <a:t>Navigate to the most relevant  adoption content efficiently, and  detect early adoption blockers</a:t>
            </a:r>
            <a:r>
              <a:rPr lang="en-US">
                <a:gradFill>
                  <a:gsLst>
                    <a:gs pos="0">
                      <a:schemeClr val="tx2"/>
                    </a:gs>
                    <a:gs pos="100000">
                      <a:schemeClr val="tx2"/>
                    </a:gs>
                  </a:gsLst>
                  <a:lin ang="5400000" scaled="0"/>
                </a:gradFill>
              </a:rPr>
              <a:t> </a:t>
            </a:r>
            <a:r>
              <a:rPr lang="en-US">
                <a:gradFill>
                  <a:gsLst>
                    <a:gs pos="0">
                      <a:schemeClr val="tx1"/>
                    </a:gs>
                    <a:gs pos="100000">
                      <a:schemeClr val="tx1"/>
                    </a:gs>
                  </a:gsLst>
                  <a:lin ang="5400000" scaled="0"/>
                </a:gradFill>
              </a:rPr>
              <a:t>using</a:t>
            </a:r>
            <a:br>
              <a:rPr lang="en-US">
                <a:gradFill>
                  <a:gsLst>
                    <a:gs pos="0">
                      <a:schemeClr val="tx1"/>
                    </a:gs>
                    <a:gs pos="100000">
                      <a:schemeClr val="tx1"/>
                    </a:gs>
                  </a:gsLst>
                  <a:lin ang="5400000" scaled="0"/>
                </a:gradFill>
              </a:rPr>
            </a:br>
            <a:br>
              <a:rPr lang="en-US">
                <a:gradFill>
                  <a:gsLst>
                    <a:gs pos="0">
                      <a:schemeClr val="tx1"/>
                    </a:gs>
                    <a:gs pos="100000">
                      <a:schemeClr val="tx1"/>
                    </a:gs>
                  </a:gsLst>
                  <a:lin ang="5400000" scaled="0"/>
                </a:gradFill>
              </a:rPr>
            </a:br>
            <a:endParaRPr lang="en-US">
              <a:gradFill>
                <a:gsLst>
                  <a:gs pos="0">
                    <a:schemeClr val="tx1"/>
                  </a:gs>
                  <a:gs pos="100000">
                    <a:schemeClr val="tx1"/>
                  </a:gs>
                </a:gsLst>
                <a:lin ang="5400000" scaled="0"/>
              </a:gradFill>
            </a:endParaRPr>
          </a:p>
        </p:txBody>
      </p:sp>
      <p:sp>
        <p:nvSpPr>
          <p:cNvPr id="9" name="Title 3">
            <a:extLst>
              <a:ext uri="{FF2B5EF4-FFF2-40B4-BE49-F238E27FC236}">
                <a16:creationId xmlns:a16="http://schemas.microsoft.com/office/drawing/2014/main" id="{2ADAF40B-31B1-4243-9D2F-D402B455A5B7}"/>
              </a:ext>
            </a:extLst>
          </p:cNvPr>
          <p:cNvSpPr txBox="1">
            <a:spLocks/>
          </p:cNvSpPr>
          <p:nvPr/>
        </p:nvSpPr>
        <p:spPr>
          <a:xfrm>
            <a:off x="6423442" y="2913206"/>
            <a:ext cx="5768558" cy="2462213"/>
          </a:xfrm>
          <a:prstGeom prst="rect">
            <a:avLst/>
          </a:prstGeom>
        </p:spPr>
        <p:txBody>
          <a:bodyPr vert="horz" wrap="square" lIns="0" tIns="0" rIns="0" bIns="0" rtlCol="0" anchor="t">
            <a:spAutoFit/>
          </a:bodyPr>
          <a:lstStyle>
            <a:lvl1pPr algn="l" defTabSz="932742" rtl="0" eaLnBrk="1" latinLnBrk="0" hangingPunct="1">
              <a:lnSpc>
                <a:spcPts val="3200"/>
              </a:lnSpc>
              <a:spcBef>
                <a:spcPct val="0"/>
              </a:spcBef>
              <a:buNone/>
              <a:defRPr lang="en-US" sz="2800" b="0" strike="noStrike" kern="1200" cap="none" spc="-50" baseline="0">
                <a:ln w="3175">
                  <a:noFill/>
                </a:ln>
                <a:solidFill>
                  <a:schemeClr val="tx1"/>
                </a:solidFill>
                <a:effectLst/>
                <a:latin typeface="+mj-lt"/>
                <a:ea typeface="+mn-ea"/>
                <a:cs typeface="Segoe UI" pitchFamily="34" charset="0"/>
              </a:defRPr>
            </a:lvl1pPr>
          </a:lstStyle>
          <a:p>
            <a:br>
              <a:rPr lang="en-US" sz="2745">
                <a:gradFill>
                  <a:gsLst>
                    <a:gs pos="0">
                      <a:schemeClr val="tx1"/>
                    </a:gs>
                    <a:gs pos="100000">
                      <a:schemeClr val="tx1"/>
                    </a:gs>
                  </a:gsLst>
                  <a:lin ang="5400000" scaled="0"/>
                </a:gradFill>
              </a:rPr>
            </a:br>
            <a:r>
              <a:rPr lang="en-US" sz="2745">
                <a:gradFill>
                  <a:gsLst>
                    <a:gs pos="0">
                      <a:schemeClr val="tx1"/>
                    </a:gs>
                    <a:gs pos="100000">
                      <a:schemeClr val="tx1"/>
                    </a:gs>
                  </a:gsLst>
                  <a:lin ang="5400000" scaled="0"/>
                </a:gradFill>
              </a:rPr>
              <a:t>the Fusion Navigator tool</a:t>
            </a:r>
            <a:br>
              <a:rPr lang="en-US" sz="2745">
                <a:gradFill>
                  <a:gsLst>
                    <a:gs pos="0">
                      <a:schemeClr val="tx1"/>
                    </a:gs>
                    <a:gs pos="100000">
                      <a:schemeClr val="tx1"/>
                    </a:gs>
                  </a:gsLst>
                  <a:lin ang="5400000" scaled="0"/>
                </a:gradFill>
              </a:rPr>
            </a:br>
            <a:r>
              <a:rPr lang="en-US" sz="2745">
                <a:gradFill>
                  <a:gsLst>
                    <a:gs pos="0">
                      <a:schemeClr val="tx1"/>
                    </a:gs>
                    <a:gs pos="100000">
                      <a:schemeClr val="tx1"/>
                    </a:gs>
                  </a:gsLst>
                  <a:lin ang="5400000" scaled="0"/>
                </a:gradFill>
                <a:hlinkClick r:id="rId2"/>
              </a:rPr>
              <a:t>aka.ms/</a:t>
            </a:r>
            <a:r>
              <a:rPr lang="en-US" sz="2745" err="1">
                <a:gradFill>
                  <a:gsLst>
                    <a:gs pos="0">
                      <a:schemeClr val="tx1"/>
                    </a:gs>
                    <a:gs pos="100000">
                      <a:schemeClr val="tx1"/>
                    </a:gs>
                  </a:gsLst>
                  <a:lin ang="5400000" scaled="0"/>
                </a:gradFill>
                <a:hlinkClick r:id="rId2"/>
              </a:rPr>
              <a:t>fusionnavigator</a:t>
            </a:r>
            <a:endParaRPr lang="en-US" sz="2745">
              <a:gradFill>
                <a:gsLst>
                  <a:gs pos="0">
                    <a:schemeClr val="tx1"/>
                  </a:gs>
                  <a:gs pos="100000">
                    <a:schemeClr val="tx1"/>
                  </a:gs>
                </a:gsLst>
                <a:lin ang="5400000" scaled="0"/>
              </a:gradFill>
            </a:endParaRPr>
          </a:p>
          <a:p>
            <a:endParaRPr lang="en-US" sz="2745">
              <a:gradFill>
                <a:gsLst>
                  <a:gs pos="0">
                    <a:schemeClr val="tx1"/>
                  </a:gs>
                  <a:gs pos="100000">
                    <a:schemeClr val="tx1"/>
                  </a:gs>
                </a:gsLst>
                <a:lin ang="5400000" scaled="0"/>
              </a:gradFill>
            </a:endParaRPr>
          </a:p>
          <a:p>
            <a:r>
              <a:rPr lang="en-US" sz="2745">
                <a:gradFill>
                  <a:gsLst>
                    <a:gs pos="0">
                      <a:schemeClr val="tx1"/>
                    </a:gs>
                    <a:gs pos="100000">
                      <a:schemeClr val="tx1"/>
                    </a:gs>
                  </a:gsLst>
                  <a:lin ang="5400000" scaled="0"/>
                </a:gradFill>
              </a:rPr>
              <a:t>Give us feedback </a:t>
            </a:r>
          </a:p>
          <a:p>
            <a:r>
              <a:rPr lang="en-US" sz="2745">
                <a:gradFill>
                  <a:gsLst>
                    <a:gs pos="0">
                      <a:schemeClr val="tx1"/>
                    </a:gs>
                    <a:gs pos="100000">
                      <a:schemeClr val="tx1"/>
                    </a:gs>
                  </a:gsLst>
                  <a:lin ang="5400000" scaled="0"/>
                </a:gradFill>
                <a:hlinkClick r:id="rId3"/>
              </a:rPr>
              <a:t>aka.ms/</a:t>
            </a:r>
            <a:r>
              <a:rPr lang="en-US" sz="2745" err="1">
                <a:gradFill>
                  <a:gsLst>
                    <a:gs pos="0">
                      <a:schemeClr val="tx1"/>
                    </a:gs>
                    <a:gs pos="100000">
                      <a:schemeClr val="tx1"/>
                    </a:gs>
                  </a:gsLst>
                  <a:lin ang="5400000" scaled="0"/>
                </a:gradFill>
                <a:hlinkClick r:id="rId3"/>
              </a:rPr>
              <a:t>fusionnavigator</a:t>
            </a:r>
            <a:r>
              <a:rPr lang="en-US" sz="2745">
                <a:gradFill>
                  <a:gsLst>
                    <a:gs pos="0">
                      <a:schemeClr val="tx1"/>
                    </a:gs>
                    <a:gs pos="100000">
                      <a:schemeClr val="tx1"/>
                    </a:gs>
                  </a:gsLst>
                  <a:lin ang="5400000" scaled="0"/>
                </a:gradFill>
                <a:hlinkClick r:id="rId3"/>
              </a:rPr>
              <a:t>/</a:t>
            </a:r>
            <a:r>
              <a:rPr lang="en-US" sz="2745" err="1">
                <a:gradFill>
                  <a:gsLst>
                    <a:gs pos="0">
                      <a:schemeClr val="tx1"/>
                    </a:gs>
                    <a:gs pos="100000">
                      <a:schemeClr val="tx1"/>
                    </a:gs>
                  </a:gsLst>
                  <a:lin ang="5400000" scaled="0"/>
                </a:gradFill>
                <a:hlinkClick r:id="rId3"/>
              </a:rPr>
              <a:t>givefeedback</a:t>
            </a:r>
            <a:r>
              <a:rPr lang="en-US" sz="2745">
                <a:gradFill>
                  <a:gsLst>
                    <a:gs pos="0">
                      <a:schemeClr val="tx1"/>
                    </a:gs>
                    <a:gs pos="100000">
                      <a:schemeClr val="tx1"/>
                    </a:gs>
                  </a:gsLst>
                  <a:lin ang="5400000" scaled="0"/>
                </a:gradFill>
                <a:hlinkClick r:id="rId3"/>
              </a:rPr>
              <a:t> </a:t>
            </a:r>
            <a:endParaRPr lang="en-US" sz="2745">
              <a:gradFill>
                <a:gsLst>
                  <a:gs pos="0">
                    <a:schemeClr val="tx1"/>
                  </a:gs>
                  <a:gs pos="100000">
                    <a:schemeClr val="tx1"/>
                  </a:gs>
                </a:gsLst>
                <a:lin ang="5400000" scaled="0"/>
              </a:gradFill>
            </a:endParaRPr>
          </a:p>
        </p:txBody>
      </p:sp>
      <p:pic>
        <p:nvPicPr>
          <p:cNvPr id="22" name="Picture 21">
            <a:extLst>
              <a:ext uri="{FF2B5EF4-FFF2-40B4-BE49-F238E27FC236}">
                <a16:creationId xmlns:a16="http://schemas.microsoft.com/office/drawing/2014/main" id="{D052DAB7-323D-494F-9F5D-B21C934A4761}"/>
              </a:ext>
            </a:extLst>
          </p:cNvPr>
          <p:cNvPicPr>
            <a:picLocks noChangeAspect="1"/>
          </p:cNvPicPr>
          <p:nvPr/>
        </p:nvPicPr>
        <p:blipFill>
          <a:blip r:embed="rId4"/>
          <a:stretch>
            <a:fillRect/>
          </a:stretch>
        </p:blipFill>
        <p:spPr>
          <a:xfrm>
            <a:off x="396895" y="487"/>
            <a:ext cx="5619983" cy="685702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56004570"/>
      </p:ext>
    </p:extLst>
  </p:cSld>
  <p:clrMapOvr>
    <a:masterClrMapping/>
  </p:clrMapOvr>
  <p:transition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CA0FE1-FC7E-4214-B0D3-CBB08447F7C4}"/>
              </a:ext>
            </a:extLst>
          </p:cNvPr>
          <p:cNvSpPr txBox="1"/>
          <p:nvPr/>
        </p:nvSpPr>
        <p:spPr>
          <a:xfrm>
            <a:off x="368673" y="5965622"/>
            <a:ext cx="8655583" cy="271554"/>
          </a:xfrm>
          <a:prstGeom prst="rect">
            <a:avLst/>
          </a:prstGeom>
          <a:noFill/>
        </p:spPr>
        <p:txBody>
          <a:bodyPr wrap="square" rtlCol="0">
            <a:spAutoFit/>
          </a:bodyPr>
          <a:lstStyle/>
          <a:p>
            <a:r>
              <a:rPr lang="en-US" sz="1176">
                <a:solidFill>
                  <a:schemeClr val="tx1">
                    <a:lumMod val="50000"/>
                    <a:lumOff val="50000"/>
                  </a:schemeClr>
                </a:solidFill>
              </a:rPr>
              <a:t>https://aka.ms/adopt/Plan</a:t>
            </a:r>
          </a:p>
        </p:txBody>
      </p:sp>
      <p:pic>
        <p:nvPicPr>
          <p:cNvPr id="4" name="Picture 3">
            <a:extLst>
              <a:ext uri="{FF2B5EF4-FFF2-40B4-BE49-F238E27FC236}">
                <a16:creationId xmlns:a16="http://schemas.microsoft.com/office/drawing/2014/main" id="{A2004BA0-37D4-421A-BADF-EA751DC2B1F1}"/>
              </a:ext>
            </a:extLst>
          </p:cNvPr>
          <p:cNvPicPr>
            <a:picLocks noChangeAspect="1"/>
          </p:cNvPicPr>
          <p:nvPr/>
        </p:nvPicPr>
        <p:blipFill>
          <a:blip r:embed="rId2"/>
          <a:stretch>
            <a:fillRect/>
          </a:stretch>
        </p:blipFill>
        <p:spPr>
          <a:xfrm>
            <a:off x="3498435" y="1007006"/>
            <a:ext cx="8156533" cy="5778798"/>
          </a:xfrm>
          <a:prstGeom prst="rect">
            <a:avLst/>
          </a:prstGeom>
          <a:ln>
            <a:solidFill>
              <a:schemeClr val="tx1">
                <a:lumMod val="50000"/>
                <a:lumOff val="50000"/>
              </a:schemeClr>
            </a:solidFill>
          </a:ln>
        </p:spPr>
      </p:pic>
      <p:sp>
        <p:nvSpPr>
          <p:cNvPr id="2" name="Title 1">
            <a:extLst>
              <a:ext uri="{FF2B5EF4-FFF2-40B4-BE49-F238E27FC236}">
                <a16:creationId xmlns:a16="http://schemas.microsoft.com/office/drawing/2014/main" id="{24B38F95-F3C5-42AD-A4F3-31D7C5AB5AA5}"/>
              </a:ext>
            </a:extLst>
          </p:cNvPr>
          <p:cNvSpPr>
            <a:spLocks noGrp="1"/>
          </p:cNvSpPr>
          <p:nvPr>
            <p:ph type="title"/>
          </p:nvPr>
        </p:nvSpPr>
        <p:spPr>
          <a:xfrm>
            <a:off x="294130" y="117567"/>
            <a:ext cx="5034104" cy="772357"/>
          </a:xfrm>
        </p:spPr>
        <p:txBody>
          <a:bodyPr/>
          <a:lstStyle/>
          <a:p>
            <a:r>
              <a:rPr lang="en-US"/>
              <a:t>Migrate landing zone blueprint</a:t>
            </a:r>
            <a:br>
              <a:rPr lang="en-US"/>
            </a:br>
            <a:r>
              <a:rPr lang="en-US" sz="2353">
                <a:gradFill>
                  <a:gsLst>
                    <a:gs pos="0">
                      <a:schemeClr val="tx1"/>
                    </a:gs>
                    <a:gs pos="100000">
                      <a:schemeClr val="tx1"/>
                    </a:gs>
                  </a:gsLst>
                  <a:lin ang="5400000" scaled="0"/>
                </a:gradFill>
                <a:hlinkClick r:id="rId3"/>
              </a:rPr>
              <a:t>aka.ms/adopt/</a:t>
            </a:r>
            <a:r>
              <a:rPr lang="en-US" sz="2353" err="1">
                <a:gradFill>
                  <a:gsLst>
                    <a:gs pos="0">
                      <a:schemeClr val="tx1"/>
                    </a:gs>
                    <a:gs pos="100000">
                      <a:schemeClr val="tx1"/>
                    </a:gs>
                  </a:gsLst>
                  <a:lin ang="5400000" scaled="0"/>
                </a:gradFill>
                <a:hlinkClick r:id="rId3"/>
              </a:rPr>
              <a:t>landingzone</a:t>
            </a:r>
            <a:r>
              <a:rPr lang="en-US" sz="2353">
                <a:gradFill>
                  <a:gsLst>
                    <a:gs pos="0">
                      <a:schemeClr val="tx1"/>
                    </a:gs>
                    <a:gs pos="100000">
                      <a:schemeClr val="tx1"/>
                    </a:gs>
                  </a:gsLst>
                  <a:lin ang="5400000" scaled="0"/>
                </a:gradFill>
                <a:hlinkClick r:id="rId3"/>
              </a:rPr>
              <a:t> </a:t>
            </a:r>
            <a:endParaRPr lang="en-US"/>
          </a:p>
        </p:txBody>
      </p:sp>
      <p:sp>
        <p:nvSpPr>
          <p:cNvPr id="8" name="TextBox 7">
            <a:extLst>
              <a:ext uri="{FF2B5EF4-FFF2-40B4-BE49-F238E27FC236}">
                <a16:creationId xmlns:a16="http://schemas.microsoft.com/office/drawing/2014/main" id="{42E41F22-E73C-4A65-8263-230DEF7AE45D}"/>
              </a:ext>
            </a:extLst>
          </p:cNvPr>
          <p:cNvSpPr txBox="1"/>
          <p:nvPr/>
        </p:nvSpPr>
        <p:spPr>
          <a:xfrm flipH="1">
            <a:off x="294131" y="2784372"/>
            <a:ext cx="2789122" cy="1991393"/>
          </a:xfrm>
          <a:prstGeom prst="rect">
            <a:avLst/>
          </a:prstGeom>
          <a:noFill/>
        </p:spPr>
        <p:txBody>
          <a:bodyPr wrap="square" rtlCol="0">
            <a:spAutoFit/>
          </a:bodyPr>
          <a:lstStyle/>
          <a:p>
            <a:r>
              <a:rPr lang="en-US" sz="1730"/>
              <a:t>Start with consistent infrastructure-as-code blueprints. Change only what needs to be changed to </a:t>
            </a:r>
            <a:r>
              <a:rPr lang="en-US" sz="1730" b="1">
                <a:solidFill>
                  <a:schemeClr val="tx1">
                    <a:lumMod val="60000"/>
                    <a:lumOff val="40000"/>
                  </a:schemeClr>
                </a:solidFill>
              </a:rPr>
              <a:t>get to business value faster</a:t>
            </a:r>
            <a:r>
              <a:rPr lang="en-US" sz="1730"/>
              <a:t>.</a:t>
            </a:r>
          </a:p>
          <a:p>
            <a:endParaRPr lang="en-US" sz="1730"/>
          </a:p>
        </p:txBody>
      </p:sp>
    </p:spTree>
    <p:extLst>
      <p:ext uri="{BB962C8B-B14F-4D97-AF65-F5344CB8AC3E}">
        <p14:creationId xmlns:p14="http://schemas.microsoft.com/office/powerpoint/2010/main" val="2202415541"/>
      </p:ext>
    </p:extLst>
  </p:cSld>
  <p:clrMapOvr>
    <a:masterClrMapping/>
  </p:clrMapOvr>
  <p:transition advClick="0" advTm="5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1000"/>
                                  </p:stCondLst>
                                  <p:childTnLst>
                                    <p:set>
                                      <p:cBhvr>
                                        <p:cTn id="6" dur="1" fill="hold">
                                          <p:stCondLst>
                                            <p:cond delay="0"/>
                                          </p:stCondLst>
                                        </p:cTn>
                                        <p:tgtEl>
                                          <p:spTgt spid="8"/>
                                        </p:tgtEl>
                                        <p:attrNameLst>
                                          <p:attrName>style.visibility</p:attrName>
                                        </p:attrNameLst>
                                      </p:cBhvr>
                                      <p:to>
                                        <p:strVal val="visible"/>
                                      </p:to>
                                    </p:set>
                                  </p:childTnLst>
                                </p:cTn>
                              </p:par>
                            </p:childTnLst>
                          </p:cTn>
                        </p:par>
                        <p:par>
                          <p:cTn id="7" fill="hold">
                            <p:stCondLst>
                              <p:cond delay="1000"/>
                            </p:stCondLst>
                            <p:childTnLst>
                              <p:par>
                                <p:cTn id="8" presetID="10" presetClass="entr" presetSubtype="0" fill="hold" nodeType="afterEffect">
                                  <p:stCondLst>
                                    <p:cond delay="1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CA0FE1-FC7E-4214-B0D3-CBB08447F7C4}"/>
              </a:ext>
            </a:extLst>
          </p:cNvPr>
          <p:cNvSpPr txBox="1"/>
          <p:nvPr/>
        </p:nvSpPr>
        <p:spPr>
          <a:xfrm>
            <a:off x="368673" y="5965622"/>
            <a:ext cx="8655583" cy="271554"/>
          </a:xfrm>
          <a:prstGeom prst="rect">
            <a:avLst/>
          </a:prstGeom>
          <a:noFill/>
        </p:spPr>
        <p:txBody>
          <a:bodyPr wrap="square" rtlCol="0">
            <a:spAutoFit/>
          </a:bodyPr>
          <a:lstStyle/>
          <a:p>
            <a:r>
              <a:rPr lang="en-US" sz="1176">
                <a:solidFill>
                  <a:schemeClr val="tx1">
                    <a:lumMod val="50000"/>
                    <a:lumOff val="50000"/>
                  </a:schemeClr>
                </a:solidFill>
              </a:rPr>
              <a:t>https://aka.ms/adopt/Plan</a:t>
            </a:r>
          </a:p>
        </p:txBody>
      </p:sp>
      <p:sp>
        <p:nvSpPr>
          <p:cNvPr id="2" name="Title 1">
            <a:extLst>
              <a:ext uri="{FF2B5EF4-FFF2-40B4-BE49-F238E27FC236}">
                <a16:creationId xmlns:a16="http://schemas.microsoft.com/office/drawing/2014/main" id="{24B38F95-F3C5-42AD-A4F3-31D7C5AB5AA5}"/>
              </a:ext>
            </a:extLst>
          </p:cNvPr>
          <p:cNvSpPr>
            <a:spLocks noGrp="1"/>
          </p:cNvSpPr>
          <p:nvPr>
            <p:ph type="title"/>
          </p:nvPr>
        </p:nvSpPr>
        <p:spPr>
          <a:xfrm>
            <a:off x="294130" y="117567"/>
            <a:ext cx="5034104" cy="772357"/>
          </a:xfrm>
        </p:spPr>
        <p:txBody>
          <a:bodyPr/>
          <a:lstStyle/>
          <a:p>
            <a:r>
              <a:rPr lang="en-US"/>
              <a:t>Landing zone decision guides</a:t>
            </a:r>
            <a:br>
              <a:rPr lang="en-US"/>
            </a:br>
            <a:r>
              <a:rPr lang="en-US" sz="2353">
                <a:gradFill>
                  <a:gsLst>
                    <a:gs pos="0">
                      <a:schemeClr val="tx1"/>
                    </a:gs>
                    <a:gs pos="100000">
                      <a:schemeClr val="tx1"/>
                    </a:gs>
                  </a:gsLst>
                  <a:lin ang="5400000" scaled="0"/>
                </a:gradFill>
                <a:hlinkClick r:id="rId2"/>
              </a:rPr>
              <a:t>aka.ms/adopt/</a:t>
            </a:r>
            <a:r>
              <a:rPr lang="en-US" sz="2353" err="1">
                <a:gradFill>
                  <a:gsLst>
                    <a:gs pos="0">
                      <a:schemeClr val="tx1"/>
                    </a:gs>
                    <a:gs pos="100000">
                      <a:schemeClr val="tx1"/>
                    </a:gs>
                  </a:gsLst>
                  <a:lin ang="5400000" scaled="0"/>
                </a:gradFill>
                <a:hlinkClick r:id="rId2"/>
              </a:rPr>
              <a:t>landingzone</a:t>
            </a:r>
            <a:r>
              <a:rPr lang="en-US" sz="2353">
                <a:gradFill>
                  <a:gsLst>
                    <a:gs pos="0">
                      <a:schemeClr val="tx1"/>
                    </a:gs>
                    <a:gs pos="100000">
                      <a:schemeClr val="tx1"/>
                    </a:gs>
                  </a:gsLst>
                  <a:lin ang="5400000" scaled="0"/>
                </a:gradFill>
                <a:hlinkClick r:id="rId2"/>
              </a:rPr>
              <a:t> </a:t>
            </a:r>
            <a:endParaRPr lang="en-US"/>
          </a:p>
        </p:txBody>
      </p:sp>
      <p:pic>
        <p:nvPicPr>
          <p:cNvPr id="6" name="Picture 5">
            <a:extLst>
              <a:ext uri="{FF2B5EF4-FFF2-40B4-BE49-F238E27FC236}">
                <a16:creationId xmlns:a16="http://schemas.microsoft.com/office/drawing/2014/main" id="{63B79405-BD47-4AAB-B543-341E0D0E7E94}"/>
              </a:ext>
            </a:extLst>
          </p:cNvPr>
          <p:cNvPicPr>
            <a:picLocks noChangeAspect="1"/>
          </p:cNvPicPr>
          <p:nvPr/>
        </p:nvPicPr>
        <p:blipFill>
          <a:blip r:embed="rId3"/>
          <a:stretch>
            <a:fillRect/>
          </a:stretch>
        </p:blipFill>
        <p:spPr>
          <a:xfrm>
            <a:off x="5521850" y="487"/>
            <a:ext cx="6059824" cy="6857027"/>
          </a:xfrm>
          <a:prstGeom prst="rect">
            <a:avLst/>
          </a:prstGeom>
          <a:ln>
            <a:solidFill>
              <a:schemeClr val="tx1">
                <a:lumMod val="50000"/>
                <a:lumOff val="50000"/>
              </a:schemeClr>
            </a:solidFill>
          </a:ln>
        </p:spPr>
      </p:pic>
      <p:sp>
        <p:nvSpPr>
          <p:cNvPr id="8" name="TextBox 7">
            <a:extLst>
              <a:ext uri="{FF2B5EF4-FFF2-40B4-BE49-F238E27FC236}">
                <a16:creationId xmlns:a16="http://schemas.microsoft.com/office/drawing/2014/main" id="{42E41F22-E73C-4A65-8263-230DEF7AE45D}"/>
              </a:ext>
            </a:extLst>
          </p:cNvPr>
          <p:cNvSpPr txBox="1"/>
          <p:nvPr/>
        </p:nvSpPr>
        <p:spPr>
          <a:xfrm flipH="1">
            <a:off x="294131" y="2784372"/>
            <a:ext cx="2789122" cy="1176733"/>
          </a:xfrm>
          <a:prstGeom prst="rect">
            <a:avLst/>
          </a:prstGeom>
          <a:noFill/>
        </p:spPr>
        <p:txBody>
          <a:bodyPr wrap="square" rtlCol="0">
            <a:spAutoFit/>
          </a:bodyPr>
          <a:lstStyle/>
          <a:p>
            <a:r>
              <a:rPr lang="en-US" sz="1730"/>
              <a:t>Leverage decision guides to quickly align blueprints with customer requirements.</a:t>
            </a:r>
          </a:p>
        </p:txBody>
      </p:sp>
      <p:sp>
        <p:nvSpPr>
          <p:cNvPr id="5" name="Rectangle 4">
            <a:extLst>
              <a:ext uri="{FF2B5EF4-FFF2-40B4-BE49-F238E27FC236}">
                <a16:creationId xmlns:a16="http://schemas.microsoft.com/office/drawing/2014/main" id="{7ED963C1-4150-40E8-AA63-D5644A4A1CA3}"/>
              </a:ext>
            </a:extLst>
          </p:cNvPr>
          <p:cNvSpPr/>
          <p:nvPr/>
        </p:nvSpPr>
        <p:spPr bwMode="auto">
          <a:xfrm>
            <a:off x="5548756" y="1781989"/>
            <a:ext cx="930466" cy="2303472"/>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82933969"/>
      </p:ext>
    </p:extLst>
  </p:cSld>
  <p:clrMapOvr>
    <a:masterClrMapping/>
  </p:clrMapOvr>
  <p:transition advClick="0" advTm="5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1000"/>
                                  </p:stCondLst>
                                  <p:childTnLst>
                                    <p:set>
                                      <p:cBhvr>
                                        <p:cTn id="6" dur="1" fill="hold">
                                          <p:stCondLst>
                                            <p:cond delay="0"/>
                                          </p:stCondLst>
                                        </p:cTn>
                                        <p:tgtEl>
                                          <p:spTgt spid="8"/>
                                        </p:tgtEl>
                                        <p:attrNameLst>
                                          <p:attrName>style.visibility</p:attrName>
                                        </p:attrNameLst>
                                      </p:cBhvr>
                                      <p:to>
                                        <p:strVal val="visible"/>
                                      </p:to>
                                    </p:set>
                                  </p:childTnLst>
                                </p:cTn>
                              </p:par>
                            </p:childTnLst>
                          </p:cTn>
                        </p:par>
                        <p:par>
                          <p:cTn id="7" fill="hold">
                            <p:stCondLst>
                              <p:cond delay="1000"/>
                            </p:stCondLst>
                            <p:childTnLst>
                              <p:par>
                                <p:cTn id="8" presetID="10" presetClass="entr" presetSubtype="0" fill="hold" nodeType="afterEffect">
                                  <p:stCondLst>
                                    <p:cond delay="40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38F95-F3C5-42AD-A4F3-31D7C5AB5AA5}"/>
              </a:ext>
            </a:extLst>
          </p:cNvPr>
          <p:cNvSpPr>
            <a:spLocks noGrp="1"/>
          </p:cNvSpPr>
          <p:nvPr>
            <p:ph type="title"/>
          </p:nvPr>
        </p:nvSpPr>
        <p:spPr>
          <a:xfrm>
            <a:off x="368674" y="620827"/>
            <a:ext cx="3180695" cy="795089"/>
          </a:xfrm>
        </p:spPr>
        <p:txBody>
          <a:bodyPr/>
          <a:lstStyle/>
          <a:p>
            <a:r>
              <a:rPr lang="en-US"/>
              <a:t>Cloud Adoption Plan</a:t>
            </a:r>
            <a:br>
              <a:rPr lang="en-US"/>
            </a:br>
            <a:r>
              <a:rPr lang="en-US">
                <a:gradFill>
                  <a:gsLst>
                    <a:gs pos="0">
                      <a:schemeClr val="tx1"/>
                    </a:gs>
                    <a:gs pos="100000">
                      <a:schemeClr val="tx1"/>
                    </a:gs>
                  </a:gsLst>
                  <a:lin ang="5400000" scaled="0"/>
                </a:gradFill>
                <a:hlinkClick r:id="rId2"/>
              </a:rPr>
              <a:t>aka.ms/adopt/plan</a:t>
            </a:r>
            <a:endParaRPr lang="en-US"/>
          </a:p>
        </p:txBody>
      </p:sp>
      <p:sp>
        <p:nvSpPr>
          <p:cNvPr id="3" name="TextBox 2">
            <a:extLst>
              <a:ext uri="{FF2B5EF4-FFF2-40B4-BE49-F238E27FC236}">
                <a16:creationId xmlns:a16="http://schemas.microsoft.com/office/drawing/2014/main" id="{93CA0FE1-FC7E-4214-B0D3-CBB08447F7C4}"/>
              </a:ext>
            </a:extLst>
          </p:cNvPr>
          <p:cNvSpPr txBox="1"/>
          <p:nvPr/>
        </p:nvSpPr>
        <p:spPr>
          <a:xfrm>
            <a:off x="368673" y="5965622"/>
            <a:ext cx="8655583" cy="271554"/>
          </a:xfrm>
          <a:prstGeom prst="rect">
            <a:avLst/>
          </a:prstGeom>
          <a:noFill/>
        </p:spPr>
        <p:txBody>
          <a:bodyPr wrap="square" rtlCol="0">
            <a:spAutoFit/>
          </a:bodyPr>
          <a:lstStyle/>
          <a:p>
            <a:r>
              <a:rPr lang="en-US" sz="1176">
                <a:solidFill>
                  <a:schemeClr val="tx1">
                    <a:lumMod val="50000"/>
                    <a:lumOff val="50000"/>
                  </a:schemeClr>
                </a:solidFill>
              </a:rPr>
              <a:t>https://aka.ms/adopt/Plan</a:t>
            </a:r>
          </a:p>
        </p:txBody>
      </p:sp>
      <p:pic>
        <p:nvPicPr>
          <p:cNvPr id="5" name="Picture 4">
            <a:extLst>
              <a:ext uri="{FF2B5EF4-FFF2-40B4-BE49-F238E27FC236}">
                <a16:creationId xmlns:a16="http://schemas.microsoft.com/office/drawing/2014/main" id="{1C52EC85-65B8-4F0C-8D86-E4EA19475041}"/>
              </a:ext>
            </a:extLst>
          </p:cNvPr>
          <p:cNvPicPr>
            <a:picLocks noChangeAspect="1"/>
          </p:cNvPicPr>
          <p:nvPr/>
        </p:nvPicPr>
        <p:blipFill rotWithShape="1">
          <a:blip r:embed="rId3"/>
          <a:srcRect b="13300"/>
          <a:stretch/>
        </p:blipFill>
        <p:spPr>
          <a:xfrm>
            <a:off x="3974018" y="292098"/>
            <a:ext cx="4668615" cy="5945078"/>
          </a:xfrm>
          <a:prstGeom prst="rect">
            <a:avLst/>
          </a:prstGeom>
          <a:ln>
            <a:solidFill>
              <a:schemeClr val="tx1">
                <a:lumMod val="50000"/>
                <a:lumOff val="50000"/>
              </a:schemeClr>
            </a:solidFill>
          </a:ln>
        </p:spPr>
      </p:pic>
      <p:pic>
        <p:nvPicPr>
          <p:cNvPr id="7" name="Picture 6">
            <a:extLst>
              <a:ext uri="{FF2B5EF4-FFF2-40B4-BE49-F238E27FC236}">
                <a16:creationId xmlns:a16="http://schemas.microsoft.com/office/drawing/2014/main" id="{F59D93D4-2DCD-4763-BA9A-3D6CE62B0EE9}"/>
              </a:ext>
            </a:extLst>
          </p:cNvPr>
          <p:cNvPicPr>
            <a:picLocks noChangeAspect="1"/>
          </p:cNvPicPr>
          <p:nvPr/>
        </p:nvPicPr>
        <p:blipFill>
          <a:blip r:embed="rId4"/>
          <a:stretch>
            <a:fillRect/>
          </a:stretch>
        </p:blipFill>
        <p:spPr>
          <a:xfrm>
            <a:off x="5594734" y="215950"/>
            <a:ext cx="8095135" cy="3988198"/>
          </a:xfrm>
          <a:prstGeom prst="rect">
            <a:avLst/>
          </a:prstGeom>
          <a:ln>
            <a:solidFill>
              <a:schemeClr val="tx1">
                <a:lumMod val="50000"/>
                <a:lumOff val="50000"/>
              </a:schemeClr>
            </a:solidFill>
          </a:ln>
        </p:spPr>
      </p:pic>
      <p:sp>
        <p:nvSpPr>
          <p:cNvPr id="8" name="TextBox 7">
            <a:extLst>
              <a:ext uri="{FF2B5EF4-FFF2-40B4-BE49-F238E27FC236}">
                <a16:creationId xmlns:a16="http://schemas.microsoft.com/office/drawing/2014/main" id="{53D54028-E6B3-4198-9498-F7BD56C03143}"/>
              </a:ext>
            </a:extLst>
          </p:cNvPr>
          <p:cNvSpPr txBox="1"/>
          <p:nvPr/>
        </p:nvSpPr>
        <p:spPr>
          <a:xfrm flipH="1">
            <a:off x="368674" y="2649541"/>
            <a:ext cx="2572379" cy="1448287"/>
          </a:xfrm>
          <a:prstGeom prst="rect">
            <a:avLst/>
          </a:prstGeom>
          <a:noFill/>
        </p:spPr>
        <p:txBody>
          <a:bodyPr wrap="square" rtlCol="0">
            <a:spAutoFit/>
          </a:bodyPr>
          <a:lstStyle/>
          <a:p>
            <a:r>
              <a:rPr lang="en-US" sz="1730"/>
              <a:t>Align business strategy with an actionable cloud adoption plan which maps tasks to published guidance.</a:t>
            </a:r>
          </a:p>
        </p:txBody>
      </p:sp>
    </p:spTree>
    <p:extLst>
      <p:ext uri="{BB962C8B-B14F-4D97-AF65-F5344CB8AC3E}">
        <p14:creationId xmlns:p14="http://schemas.microsoft.com/office/powerpoint/2010/main" val="1439878223"/>
      </p:ext>
    </p:extLst>
  </p:cSld>
  <p:clrMapOvr>
    <a:masterClrMapping/>
  </p:clrMapOvr>
  <p:transition advTm="5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750"/>
                                  </p:stCondLst>
                                  <p:childTnLst>
                                    <p:set>
                                      <p:cBhvr>
                                        <p:cTn id="6" dur="1" fill="hold">
                                          <p:stCondLst>
                                            <p:cond delay="0"/>
                                          </p:stCondLst>
                                        </p:cTn>
                                        <p:tgtEl>
                                          <p:spTgt spid="8"/>
                                        </p:tgtEl>
                                        <p:attrNameLst>
                                          <p:attrName>style.visibility</p:attrName>
                                        </p:attrNameLst>
                                      </p:cBhvr>
                                      <p:to>
                                        <p:strVal val="visible"/>
                                      </p:to>
                                    </p:set>
                                  </p:childTnLst>
                                </p:cTn>
                              </p:par>
                            </p:childTnLst>
                          </p:cTn>
                        </p:par>
                        <p:par>
                          <p:cTn id="7" fill="hold">
                            <p:stCondLst>
                              <p:cond delay="750"/>
                            </p:stCondLst>
                            <p:childTnLst>
                              <p:par>
                                <p:cTn id="8" presetID="10" presetClass="entr" presetSubtype="0" fill="hold" nodeType="afterEffect">
                                  <p:stCondLst>
                                    <p:cond delay="20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3250"/>
                            </p:stCondLst>
                            <p:childTnLst>
                              <p:par>
                                <p:cTn id="12" presetID="10" presetClass="entr" presetSubtype="0" fill="hold" nodeType="afterEffect">
                                  <p:stCondLst>
                                    <p:cond delay="125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descr="Screenshot of Azure portal in a tablet">
            <a:extLst>
              <a:ext uri="{FF2B5EF4-FFF2-40B4-BE49-F238E27FC236}">
                <a16:creationId xmlns:a16="http://schemas.microsoft.com/office/drawing/2014/main" id="{A80CC5CD-0A31-48DA-860D-198FDC76ED7D}"/>
              </a:ext>
            </a:extLst>
          </p:cNvPr>
          <p:cNvGrpSpPr/>
          <p:nvPr/>
        </p:nvGrpSpPr>
        <p:grpSpPr>
          <a:xfrm>
            <a:off x="-685598" y="1321063"/>
            <a:ext cx="8854037" cy="4356643"/>
            <a:chOff x="-699347" y="1347056"/>
            <a:chExt cx="9031579" cy="4444003"/>
          </a:xfrm>
        </p:grpSpPr>
        <p:pic>
          <p:nvPicPr>
            <p:cNvPr id="13" name="Picture 12" descr="A screen shot of a computer&#10;&#10;Description automatically generated">
              <a:extLst>
                <a:ext uri="{FF2B5EF4-FFF2-40B4-BE49-F238E27FC236}">
                  <a16:creationId xmlns:a16="http://schemas.microsoft.com/office/drawing/2014/main" id="{AF3F4C2C-368D-4A5E-B0C0-A6F2465A292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9347" y="1347056"/>
              <a:ext cx="9031579" cy="4444003"/>
            </a:xfrm>
            <a:prstGeom prst="rect">
              <a:avLst/>
            </a:prstGeom>
          </p:spPr>
        </p:pic>
        <p:grpSp>
          <p:nvGrpSpPr>
            <p:cNvPr id="4" name="Group 3">
              <a:extLst>
                <a:ext uri="{FF2B5EF4-FFF2-40B4-BE49-F238E27FC236}">
                  <a16:creationId xmlns:a16="http://schemas.microsoft.com/office/drawing/2014/main" id="{C1F5EB6C-082A-4FEA-A7D7-BFA8909B6AA7}"/>
                </a:ext>
              </a:extLst>
            </p:cNvPr>
            <p:cNvGrpSpPr/>
            <p:nvPr/>
          </p:nvGrpSpPr>
          <p:grpSpPr>
            <a:xfrm>
              <a:off x="786948" y="1622425"/>
              <a:ext cx="6071052" cy="3799057"/>
              <a:chOff x="786948" y="1622425"/>
              <a:chExt cx="6071052" cy="3799057"/>
            </a:xfrm>
          </p:grpSpPr>
          <p:pic>
            <p:nvPicPr>
              <p:cNvPr id="3" name="Picture 2" descr="A screenshot of a cell phone&#10;&#10;Description automatically generated">
                <a:extLst>
                  <a:ext uri="{FF2B5EF4-FFF2-40B4-BE49-F238E27FC236}">
                    <a16:creationId xmlns:a16="http://schemas.microsoft.com/office/drawing/2014/main" id="{AF91D453-8860-48D1-ACDB-B60452091E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6948" y="1622425"/>
                <a:ext cx="6071052" cy="3717778"/>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63E4AA3B-DEF1-4122-B9ED-FC91FAB4084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786948" y="4780280"/>
                <a:ext cx="6071052" cy="641202"/>
              </a:xfrm>
              <a:prstGeom prst="rect">
                <a:avLst/>
              </a:prstGeom>
            </p:spPr>
          </p:pic>
        </p:grpSp>
      </p:grpSp>
      <p:sp>
        <p:nvSpPr>
          <p:cNvPr id="9" name="Rectangle 8" descr="Blue rectangle">
            <a:extLst>
              <a:ext uri="{FF2B5EF4-FFF2-40B4-BE49-F238E27FC236}">
                <a16:creationId xmlns:a16="http://schemas.microsoft.com/office/drawing/2014/main" id="{6CE34851-988F-46D9-8E49-7CF5CF6C26DE}"/>
              </a:ext>
            </a:extLst>
          </p:cNvPr>
          <p:cNvSpPr/>
          <p:nvPr/>
        </p:nvSpPr>
        <p:spPr bwMode="auto">
          <a:xfrm>
            <a:off x="1583685" y="2588914"/>
            <a:ext cx="1098120" cy="519179"/>
          </a:xfrm>
          <a:prstGeom prst="rect">
            <a:avLst/>
          </a:prstGeom>
          <a:noFill/>
          <a:ln w="15875">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descr="Blue rectangle">
            <a:extLst>
              <a:ext uri="{FF2B5EF4-FFF2-40B4-BE49-F238E27FC236}">
                <a16:creationId xmlns:a16="http://schemas.microsoft.com/office/drawing/2014/main" id="{A3C83391-97B9-4EEC-A90D-C4FE2047228B}"/>
              </a:ext>
            </a:extLst>
          </p:cNvPr>
          <p:cNvSpPr/>
          <p:nvPr/>
        </p:nvSpPr>
        <p:spPr bwMode="auto">
          <a:xfrm>
            <a:off x="2726626" y="2588914"/>
            <a:ext cx="1083180" cy="519179"/>
          </a:xfrm>
          <a:prstGeom prst="rect">
            <a:avLst/>
          </a:prstGeom>
          <a:noFill/>
          <a:ln w="15875">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40894992-6823-48D4-92F4-DDDFCA13EECD}"/>
              </a:ext>
              <a:ext uri="{C183D7F6-B498-43B3-948B-1728B52AA6E4}">
                <adec:decorative xmlns:adec="http://schemas.microsoft.com/office/drawing/2017/decorative" val="1"/>
              </a:ext>
            </a:extLst>
          </p:cNvPr>
          <p:cNvSpPr/>
          <p:nvPr/>
        </p:nvSpPr>
        <p:spPr bwMode="auto">
          <a:xfrm>
            <a:off x="7445308" y="487"/>
            <a:ext cx="4746693" cy="688192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a:extLst>
              <a:ext uri="{FF2B5EF4-FFF2-40B4-BE49-F238E27FC236}">
                <a16:creationId xmlns:a16="http://schemas.microsoft.com/office/drawing/2014/main" id="{2CA9C758-6C2A-48A9-A147-AF6AB5656592}"/>
              </a:ext>
            </a:extLst>
          </p:cNvPr>
          <p:cNvSpPr/>
          <p:nvPr/>
        </p:nvSpPr>
        <p:spPr>
          <a:xfrm>
            <a:off x="7723105" y="1852807"/>
            <a:ext cx="4191098" cy="2353465"/>
          </a:xfrm>
          <a:prstGeom prst="rect">
            <a:avLst/>
          </a:prstGeom>
        </p:spPr>
        <p:txBody>
          <a:bodyPr wrap="square">
            <a:spAutoFit/>
          </a:bodyPr>
          <a:lstStyle/>
          <a:p>
            <a:pPr defTabSz="896386">
              <a:defRPr/>
            </a:pPr>
            <a:r>
              <a:rPr lang="en-US" sz="2353" kern="0">
                <a:gradFill>
                  <a:gsLst>
                    <a:gs pos="0">
                      <a:schemeClr val="bg1"/>
                    </a:gs>
                    <a:gs pos="100000">
                      <a:schemeClr val="bg1"/>
                    </a:gs>
                  </a:gsLst>
                  <a:lin ang="5400000" scaled="1"/>
                </a:gradFill>
                <a:latin typeface="+mj-lt"/>
                <a:ea typeface="+mj-ea"/>
                <a:cs typeface="+mj-cs"/>
              </a:rPr>
              <a:t>Implementation Guides</a:t>
            </a:r>
            <a:r>
              <a:rPr lang="en-US" sz="2353" kern="0">
                <a:gradFill>
                  <a:gsLst>
                    <a:gs pos="0">
                      <a:schemeClr val="bg1"/>
                    </a:gs>
                    <a:gs pos="100000">
                      <a:schemeClr val="bg1"/>
                    </a:gs>
                  </a:gsLst>
                  <a:lin ang="5400000" scaled="1"/>
                </a:gradFill>
                <a:ea typeface="+mj-ea"/>
                <a:cs typeface="+mj-cs"/>
              </a:rPr>
              <a:t> </a:t>
            </a:r>
            <a:br>
              <a:rPr lang="en-US" sz="2353" kern="0">
                <a:gradFill>
                  <a:gsLst>
                    <a:gs pos="0">
                      <a:schemeClr val="bg1"/>
                    </a:gs>
                    <a:gs pos="100000">
                      <a:schemeClr val="bg1"/>
                    </a:gs>
                  </a:gsLst>
                  <a:lin ang="5400000" scaled="1"/>
                </a:gradFill>
                <a:ea typeface="+mj-ea"/>
                <a:cs typeface="+mj-cs"/>
              </a:rPr>
            </a:br>
            <a:r>
              <a:rPr lang="en-US" sz="2353" kern="0">
                <a:gradFill>
                  <a:gsLst>
                    <a:gs pos="0">
                      <a:schemeClr val="bg1"/>
                    </a:gs>
                    <a:gs pos="100000">
                      <a:schemeClr val="bg1"/>
                    </a:gs>
                  </a:gsLst>
                  <a:lin ang="5400000" scaled="1"/>
                </a:gradFill>
                <a:ea typeface="+mj-ea"/>
                <a:cs typeface="+mj-cs"/>
              </a:rPr>
              <a:t>are available in Azure </a:t>
            </a:r>
            <a:r>
              <a:rPr lang="en-US" sz="2353" kern="0" err="1">
                <a:gradFill>
                  <a:gsLst>
                    <a:gs pos="0">
                      <a:schemeClr val="bg1"/>
                    </a:gs>
                    <a:gs pos="100000">
                      <a:schemeClr val="bg1"/>
                    </a:gs>
                  </a:gsLst>
                  <a:lin ang="5400000" scaled="1"/>
                </a:gradFill>
                <a:ea typeface="+mj-ea"/>
                <a:cs typeface="+mj-cs"/>
              </a:rPr>
              <a:t>Quickstart</a:t>
            </a:r>
            <a:r>
              <a:rPr lang="en-US" sz="2353" kern="0">
                <a:gradFill>
                  <a:gsLst>
                    <a:gs pos="0">
                      <a:schemeClr val="bg1"/>
                    </a:gs>
                    <a:gs pos="100000">
                      <a:schemeClr val="bg1"/>
                    </a:gs>
                  </a:gsLst>
                  <a:lin ang="5400000" scaled="1"/>
                </a:gradFill>
                <a:ea typeface="+mj-ea"/>
                <a:cs typeface="+mj-cs"/>
              </a:rPr>
              <a:t> Center inside the Azure portal</a:t>
            </a:r>
            <a:br>
              <a:rPr lang="en-US" sz="2353" kern="0">
                <a:gradFill>
                  <a:gsLst>
                    <a:gs pos="0">
                      <a:schemeClr val="bg1"/>
                    </a:gs>
                    <a:gs pos="100000">
                      <a:schemeClr val="bg1"/>
                    </a:gs>
                  </a:gsLst>
                  <a:lin ang="5400000" scaled="1"/>
                </a:gradFill>
                <a:ea typeface="+mj-ea"/>
                <a:cs typeface="+mj-cs"/>
              </a:rPr>
            </a:br>
            <a:r>
              <a:rPr lang="en-US" sz="2353" kern="0">
                <a:gradFill>
                  <a:gsLst>
                    <a:gs pos="0">
                      <a:schemeClr val="bg1"/>
                    </a:gs>
                    <a:gs pos="100000">
                      <a:schemeClr val="bg1"/>
                    </a:gs>
                  </a:gsLst>
                  <a:lin ang="5400000" scaled="1"/>
                </a:gradFill>
                <a:ea typeface="+mj-ea"/>
                <a:cs typeface="+mj-cs"/>
              </a:rPr>
              <a:t>(</a:t>
            </a:r>
            <a:r>
              <a:rPr lang="en-US" sz="1961" kern="0">
                <a:gradFill>
                  <a:gsLst>
                    <a:gs pos="0">
                      <a:schemeClr val="bg1"/>
                    </a:gs>
                    <a:gs pos="100000">
                      <a:schemeClr val="bg1"/>
                    </a:gs>
                  </a:gsLst>
                  <a:lin ang="5400000" scaled="1"/>
                </a:gradFill>
                <a:ea typeface="+mj-ea"/>
                <a:cs typeface="+mj-cs"/>
              </a:rPr>
              <a:t>portal.azure.com)</a:t>
            </a:r>
          </a:p>
          <a:p>
            <a:pPr defTabSz="896386">
              <a:spcBef>
                <a:spcPts val="1176"/>
              </a:spcBef>
              <a:defRPr/>
            </a:pPr>
            <a:endParaRPr lang="en-US" sz="1961" b="1" kern="0">
              <a:gradFill>
                <a:gsLst>
                  <a:gs pos="0">
                    <a:schemeClr val="bg1"/>
                  </a:gs>
                  <a:gs pos="100000">
                    <a:schemeClr val="bg1"/>
                  </a:gs>
                </a:gsLst>
                <a:lin ang="5400000" scaled="1"/>
              </a:gradFill>
              <a:ea typeface="+mj-ea"/>
              <a:cs typeface="+mj-cs"/>
            </a:endParaRPr>
          </a:p>
        </p:txBody>
      </p:sp>
      <p:sp>
        <p:nvSpPr>
          <p:cNvPr id="5" name="Rectangle 4">
            <a:extLst>
              <a:ext uri="{FF2B5EF4-FFF2-40B4-BE49-F238E27FC236}">
                <a16:creationId xmlns:a16="http://schemas.microsoft.com/office/drawing/2014/main" id="{9E0B6E8E-9C14-4140-86AB-3762E79189F5}"/>
              </a:ext>
            </a:extLst>
          </p:cNvPr>
          <p:cNvSpPr/>
          <p:nvPr/>
        </p:nvSpPr>
        <p:spPr>
          <a:xfrm>
            <a:off x="375222" y="688990"/>
            <a:ext cx="2161115" cy="362072"/>
          </a:xfrm>
          <a:prstGeom prst="rect">
            <a:avLst/>
          </a:prstGeom>
        </p:spPr>
        <p:txBody>
          <a:bodyPr wrap="none">
            <a:spAutoFit/>
          </a:bodyPr>
          <a:lstStyle/>
          <a:p>
            <a:pPr defTabSz="896386">
              <a:spcBef>
                <a:spcPts val="1176"/>
              </a:spcBef>
              <a:defRPr/>
            </a:pPr>
            <a:r>
              <a:rPr lang="en-US" sz="1730" b="1" kern="0"/>
              <a:t>Azure Setup Guide</a:t>
            </a:r>
          </a:p>
        </p:txBody>
      </p:sp>
      <p:sp>
        <p:nvSpPr>
          <p:cNvPr id="11" name="Rectangle 10">
            <a:extLst>
              <a:ext uri="{FF2B5EF4-FFF2-40B4-BE49-F238E27FC236}">
                <a16:creationId xmlns:a16="http://schemas.microsoft.com/office/drawing/2014/main" id="{7A19A696-1424-4C53-8CF2-0C6FB3FB5002}"/>
              </a:ext>
            </a:extLst>
          </p:cNvPr>
          <p:cNvSpPr/>
          <p:nvPr/>
        </p:nvSpPr>
        <p:spPr>
          <a:xfrm>
            <a:off x="2990634" y="679552"/>
            <a:ext cx="2605847" cy="362072"/>
          </a:xfrm>
          <a:prstGeom prst="rect">
            <a:avLst/>
          </a:prstGeom>
        </p:spPr>
        <p:txBody>
          <a:bodyPr wrap="none">
            <a:spAutoFit/>
          </a:bodyPr>
          <a:lstStyle/>
          <a:p>
            <a:pPr defTabSz="896386">
              <a:spcBef>
                <a:spcPts val="1176"/>
              </a:spcBef>
              <a:defRPr/>
            </a:pPr>
            <a:r>
              <a:rPr lang="en-US" sz="1730" b="1" kern="0"/>
              <a:t>Azure Migration Guide</a:t>
            </a:r>
            <a:endParaRPr lang="en-US" sz="1568" b="1" kern="0"/>
          </a:p>
        </p:txBody>
      </p:sp>
      <p:cxnSp>
        <p:nvCxnSpPr>
          <p:cNvPr id="19" name="Straight Arrow Connector 18">
            <a:extLst>
              <a:ext uri="{FF2B5EF4-FFF2-40B4-BE49-F238E27FC236}">
                <a16:creationId xmlns:a16="http://schemas.microsoft.com/office/drawing/2014/main" id="{CEF1F58C-CFB2-47EF-A7C7-5D98CB620158}"/>
              </a:ext>
            </a:extLst>
          </p:cNvPr>
          <p:cNvCxnSpPr>
            <a:cxnSpLocks/>
          </p:cNvCxnSpPr>
          <p:nvPr/>
        </p:nvCxnSpPr>
        <p:spPr>
          <a:xfrm>
            <a:off x="2070810" y="1083919"/>
            <a:ext cx="0" cy="1440472"/>
          </a:xfrm>
          <a:prstGeom prst="straightConnector1">
            <a:avLst/>
          </a:prstGeom>
          <a:ln w="76200">
            <a:solidFill>
              <a:srgbClr val="0078D3"/>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32DDA3BA-D5C6-4560-A38D-7D8D59E2D045}"/>
              </a:ext>
            </a:extLst>
          </p:cNvPr>
          <p:cNvCxnSpPr>
            <a:cxnSpLocks/>
          </p:cNvCxnSpPr>
          <p:nvPr/>
        </p:nvCxnSpPr>
        <p:spPr>
          <a:xfrm>
            <a:off x="3297314" y="1095078"/>
            <a:ext cx="0" cy="1440472"/>
          </a:xfrm>
          <a:prstGeom prst="straightConnector1">
            <a:avLst/>
          </a:prstGeom>
          <a:ln w="76200">
            <a:solidFill>
              <a:srgbClr val="0078D3"/>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97793"/>
      </p:ext>
    </p:extLst>
  </p:cSld>
  <p:clrMapOvr>
    <a:masterClrMapping/>
  </p:clrMapOvr>
  <mc:AlternateContent xmlns:mc="http://schemas.openxmlformats.org/markup-compatibility/2006" xmlns:p14="http://schemas.microsoft.com/office/powerpoint/2010/main">
    <mc:Choice Requires="p14">
      <p:transition spd="slow" p14:dur="1300" advClick="0" advTm="7000">
        <p14:pan/>
      </p:transition>
    </mc:Choice>
    <mc:Fallback xmlns="">
      <p:transition spd="slow" advClick="0"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42" presetClass="path" presetSubtype="0" decel="100000" fill="hold" grpId="1" nodeType="withEffect">
                                  <p:stCondLst>
                                    <p:cond delay="0"/>
                                  </p:stCondLst>
                                  <p:childTnLst>
                                    <p:animMotion origin="layout" path="M 4.28389E-6 -4.49387E-7 L 4.28389E-6 0.02678 " pathEditMode="relative" rAng="0" ptsTypes="AA">
                                      <p:cBhvr>
                                        <p:cTn id="14" dur="500" spd="-100000" fill="hold"/>
                                        <p:tgtEl>
                                          <p:spTgt spid="6"/>
                                        </p:tgtEl>
                                        <p:attrNameLst>
                                          <p:attrName>ppt_x</p:attrName>
                                          <p:attrName>ppt_y</p:attrName>
                                        </p:attrNameLst>
                                      </p:cBhvr>
                                      <p:rCtr x="0" y="1339"/>
                                    </p:animMotion>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childTnLst>
                          </p:cTn>
                        </p:par>
                        <p:par>
                          <p:cTn id="22" fill="hold">
                            <p:stCondLst>
                              <p:cond delay="1500"/>
                            </p:stCondLst>
                            <p:childTnLst>
                              <p:par>
                                <p:cTn id="23" presetID="1" presetClass="entr" presetSubtype="0" fill="hold" grpId="0" nodeType="afterEffect">
                                  <p:stCondLst>
                                    <p:cond delay="100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childTnLst>
                                </p:cTn>
                              </p:par>
                              <p:par>
                                <p:cTn id="27" presetID="10" presetClass="entr" presetSubtype="0" fill="hold" nodeType="withEffect">
                                  <p:stCondLst>
                                    <p:cond delay="150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10" presetClass="entr" presetSubtype="0" fill="hold" nodeType="withEffect">
                                  <p:stCondLst>
                                    <p:cond delay="150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6" grpId="0" animBg="1"/>
      <p:bldP spid="7" grpId="0" animBg="1"/>
      <p:bldP spid="6" grpId="0"/>
      <p:bldP spid="6" grpId="1"/>
      <p:bldP spid="5"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Resources</a:t>
            </a:r>
          </a:p>
        </p:txBody>
      </p:sp>
    </p:spTree>
    <p:extLst>
      <p:ext uri="{BB962C8B-B14F-4D97-AF65-F5344CB8AC3E}">
        <p14:creationId xmlns:p14="http://schemas.microsoft.com/office/powerpoint/2010/main" val="1137564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6CBB163-7C28-417A-8265-BE212C39FAC3}"/>
              </a:ext>
            </a:extLst>
          </p:cNvPr>
          <p:cNvSpPr/>
          <p:nvPr/>
        </p:nvSpPr>
        <p:spPr bwMode="auto">
          <a:xfrm>
            <a:off x="584200" y="1052395"/>
            <a:ext cx="1791010" cy="4460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Where</a:t>
            </a:r>
          </a:p>
        </p:txBody>
      </p:sp>
      <p:sp>
        <p:nvSpPr>
          <p:cNvPr id="5" name="Title 1">
            <a:extLst>
              <a:ext uri="{FF2B5EF4-FFF2-40B4-BE49-F238E27FC236}">
                <a16:creationId xmlns:a16="http://schemas.microsoft.com/office/drawing/2014/main" id="{8EBF2AF9-53F1-4717-A64C-0D38ACA062CD}"/>
              </a:ext>
            </a:extLst>
          </p:cNvPr>
          <p:cNvSpPr txBox="1">
            <a:spLocks/>
          </p:cNvSpPr>
          <p:nvPr/>
        </p:nvSpPr>
        <p:spPr>
          <a:xfrm>
            <a:off x="588263" y="30609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a:ln w="3175">
                  <a:noFill/>
                </a:ln>
                <a:solidFill>
                  <a:srgbClr val="000000"/>
                </a:solidFill>
                <a:effectLst/>
                <a:uLnTx/>
                <a:uFillTx/>
                <a:latin typeface="Segoe UI Semibold"/>
                <a:ea typeface="+mn-ea"/>
                <a:cs typeface="Segoe UI" pitchFamily="34" charset="0"/>
              </a:rPr>
              <a:t>Resources</a:t>
            </a:r>
          </a:p>
        </p:txBody>
      </p:sp>
      <p:sp>
        <p:nvSpPr>
          <p:cNvPr id="8" name="Rectangle 7">
            <a:extLst>
              <a:ext uri="{FF2B5EF4-FFF2-40B4-BE49-F238E27FC236}">
                <a16:creationId xmlns:a16="http://schemas.microsoft.com/office/drawing/2014/main" id="{89E03167-F8CD-4FEA-AB9A-A54354FB7F43}"/>
              </a:ext>
            </a:extLst>
          </p:cNvPr>
          <p:cNvSpPr/>
          <p:nvPr/>
        </p:nvSpPr>
        <p:spPr bwMode="auto">
          <a:xfrm>
            <a:off x="2617441" y="1052394"/>
            <a:ext cx="4630851" cy="4460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What</a:t>
            </a:r>
          </a:p>
        </p:txBody>
      </p:sp>
      <p:grpSp>
        <p:nvGrpSpPr>
          <p:cNvPr id="40" name="Group 39">
            <a:extLst>
              <a:ext uri="{FF2B5EF4-FFF2-40B4-BE49-F238E27FC236}">
                <a16:creationId xmlns:a16="http://schemas.microsoft.com/office/drawing/2014/main" id="{5EE9CDC7-0FB4-4A5D-B27D-1306EAEBCDD7}"/>
              </a:ext>
            </a:extLst>
          </p:cNvPr>
          <p:cNvGrpSpPr/>
          <p:nvPr/>
        </p:nvGrpSpPr>
        <p:grpSpPr>
          <a:xfrm>
            <a:off x="584199" y="1597598"/>
            <a:ext cx="6664092" cy="446050"/>
            <a:chOff x="584200" y="1697957"/>
            <a:chExt cx="6664092" cy="446050"/>
          </a:xfrm>
        </p:grpSpPr>
        <p:sp>
          <p:nvSpPr>
            <p:cNvPr id="10" name="Rectangle 9">
              <a:extLst>
                <a:ext uri="{FF2B5EF4-FFF2-40B4-BE49-F238E27FC236}">
                  <a16:creationId xmlns:a16="http://schemas.microsoft.com/office/drawing/2014/main" id="{B7866081-2B24-4A64-B89B-E7965AA2796F}"/>
                </a:ext>
              </a:extLst>
            </p:cNvPr>
            <p:cNvSpPr/>
            <p:nvPr/>
          </p:nvSpPr>
          <p:spPr bwMode="auto">
            <a:xfrm>
              <a:off x="584200" y="1697958"/>
              <a:ext cx="1791010"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MS Learn</a:t>
              </a:r>
            </a:p>
          </p:txBody>
        </p:sp>
        <p:sp>
          <p:nvSpPr>
            <p:cNvPr id="12" name="Rectangle 11">
              <a:extLst>
                <a:ext uri="{FF2B5EF4-FFF2-40B4-BE49-F238E27FC236}">
                  <a16:creationId xmlns:a16="http://schemas.microsoft.com/office/drawing/2014/main" id="{6CB12428-0125-4D2E-9204-CCAEF782E7C4}"/>
                </a:ext>
              </a:extLst>
            </p:cNvPr>
            <p:cNvSpPr/>
            <p:nvPr/>
          </p:nvSpPr>
          <p:spPr bwMode="auto">
            <a:xfrm>
              <a:off x="2617441" y="1697957"/>
              <a:ext cx="4630851"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hlinkClick r:id="rId2"/>
                </a:rPr>
                <a:t>Learning module</a:t>
              </a:r>
              <a:endPar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grpSp>
      <p:cxnSp>
        <p:nvCxnSpPr>
          <p:cNvPr id="19" name="Straight Connector 18">
            <a:extLst>
              <a:ext uri="{FF2B5EF4-FFF2-40B4-BE49-F238E27FC236}">
                <a16:creationId xmlns:a16="http://schemas.microsoft.com/office/drawing/2014/main" id="{18F49CC8-34A2-4645-97A5-F65B87DD55A5}"/>
              </a:ext>
            </a:extLst>
          </p:cNvPr>
          <p:cNvCxnSpPr>
            <a:cxnSpLocks/>
          </p:cNvCxnSpPr>
          <p:nvPr/>
        </p:nvCxnSpPr>
        <p:spPr>
          <a:xfrm>
            <a:off x="584199" y="2190879"/>
            <a:ext cx="6664092" cy="0"/>
          </a:xfrm>
          <a:prstGeom prst="line">
            <a:avLst/>
          </a:prstGeom>
          <a:ln>
            <a:solidFill>
              <a:schemeClr val="bg2">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4" name="Group 43">
            <a:extLst>
              <a:ext uri="{FF2B5EF4-FFF2-40B4-BE49-F238E27FC236}">
                <a16:creationId xmlns:a16="http://schemas.microsoft.com/office/drawing/2014/main" id="{A241A9F2-9203-403E-916C-02ACEB44A002}"/>
              </a:ext>
            </a:extLst>
          </p:cNvPr>
          <p:cNvGrpSpPr/>
          <p:nvPr/>
        </p:nvGrpSpPr>
        <p:grpSpPr>
          <a:xfrm>
            <a:off x="584199" y="3822524"/>
            <a:ext cx="6664092" cy="624406"/>
            <a:chOff x="584200" y="4942428"/>
            <a:chExt cx="6664092" cy="624406"/>
          </a:xfrm>
        </p:grpSpPr>
        <p:sp>
          <p:nvSpPr>
            <p:cNvPr id="20" name="Rectangle 19">
              <a:extLst>
                <a:ext uri="{FF2B5EF4-FFF2-40B4-BE49-F238E27FC236}">
                  <a16:creationId xmlns:a16="http://schemas.microsoft.com/office/drawing/2014/main" id="{30BEAA16-BE08-4C79-9E47-309330B93C9E}"/>
                </a:ext>
              </a:extLst>
            </p:cNvPr>
            <p:cNvSpPr/>
            <p:nvPr/>
          </p:nvSpPr>
          <p:spPr bwMode="auto">
            <a:xfrm>
              <a:off x="584200" y="4942429"/>
              <a:ext cx="1791010" cy="62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Azure Architecture Center</a:t>
              </a:r>
            </a:p>
          </p:txBody>
        </p:sp>
        <p:sp>
          <p:nvSpPr>
            <p:cNvPr id="21" name="Rectangle 20">
              <a:extLst>
                <a:ext uri="{FF2B5EF4-FFF2-40B4-BE49-F238E27FC236}">
                  <a16:creationId xmlns:a16="http://schemas.microsoft.com/office/drawing/2014/main" id="{E789FDA2-A5E2-42CB-952C-7C46535B59EB}"/>
                </a:ext>
              </a:extLst>
            </p:cNvPr>
            <p:cNvSpPr/>
            <p:nvPr/>
          </p:nvSpPr>
          <p:spPr bwMode="auto">
            <a:xfrm>
              <a:off x="2617441" y="4942428"/>
              <a:ext cx="4630851" cy="62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hlinkClick r:id="rId3"/>
                </a:rPr>
                <a:t>Examples, reference architectures, microservices design, data architectures, app innovation design guides</a:t>
              </a:r>
              <a:endPar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grpSp>
      <p:grpSp>
        <p:nvGrpSpPr>
          <p:cNvPr id="46" name="Group 45">
            <a:extLst>
              <a:ext uri="{FF2B5EF4-FFF2-40B4-BE49-F238E27FC236}">
                <a16:creationId xmlns:a16="http://schemas.microsoft.com/office/drawing/2014/main" id="{6403950A-23CD-45A7-910D-B67B1C4ED802}"/>
              </a:ext>
            </a:extLst>
          </p:cNvPr>
          <p:cNvGrpSpPr/>
          <p:nvPr/>
        </p:nvGrpSpPr>
        <p:grpSpPr>
          <a:xfrm>
            <a:off x="584199" y="5481904"/>
            <a:ext cx="6664092" cy="446050"/>
            <a:chOff x="584200" y="6866261"/>
            <a:chExt cx="6664092" cy="446050"/>
          </a:xfrm>
        </p:grpSpPr>
        <p:sp>
          <p:nvSpPr>
            <p:cNvPr id="24" name="Rectangle 23">
              <a:extLst>
                <a:ext uri="{FF2B5EF4-FFF2-40B4-BE49-F238E27FC236}">
                  <a16:creationId xmlns:a16="http://schemas.microsoft.com/office/drawing/2014/main" id="{4723E4EC-C0F9-446A-9869-37BB8DBC6E57}"/>
                </a:ext>
              </a:extLst>
            </p:cNvPr>
            <p:cNvSpPr/>
            <p:nvPr/>
          </p:nvSpPr>
          <p:spPr bwMode="auto">
            <a:xfrm>
              <a:off x="584200" y="6866262"/>
              <a:ext cx="1791010"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MCS</a:t>
              </a:r>
            </a:p>
          </p:txBody>
        </p:sp>
        <p:sp>
          <p:nvSpPr>
            <p:cNvPr id="25" name="Rectangle 24">
              <a:extLst>
                <a:ext uri="{FF2B5EF4-FFF2-40B4-BE49-F238E27FC236}">
                  <a16:creationId xmlns:a16="http://schemas.microsoft.com/office/drawing/2014/main" id="{ECD8EFFD-425B-4FCE-98A7-88D913075303}"/>
                </a:ext>
              </a:extLst>
            </p:cNvPr>
            <p:cNvSpPr/>
            <p:nvPr/>
          </p:nvSpPr>
          <p:spPr bwMode="auto">
            <a:xfrm>
              <a:off x="2617441" y="6866261"/>
              <a:ext cx="4630851"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hlinkClick r:id="rId4"/>
                </a:rPr>
                <a:t>Microsoft Consulting Services </a:t>
              </a: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offering: Azure Cloud Foundation</a:t>
              </a:r>
            </a:p>
          </p:txBody>
        </p:sp>
      </p:grpSp>
      <p:cxnSp>
        <p:nvCxnSpPr>
          <p:cNvPr id="27" name="Straight Connector 26">
            <a:extLst>
              <a:ext uri="{FF2B5EF4-FFF2-40B4-BE49-F238E27FC236}">
                <a16:creationId xmlns:a16="http://schemas.microsoft.com/office/drawing/2014/main" id="{633312BC-9B18-4AC9-9D8F-5FD47732EB4D}"/>
              </a:ext>
            </a:extLst>
          </p:cNvPr>
          <p:cNvCxnSpPr>
            <a:cxnSpLocks/>
          </p:cNvCxnSpPr>
          <p:nvPr/>
        </p:nvCxnSpPr>
        <p:spPr>
          <a:xfrm>
            <a:off x="584199" y="4594161"/>
            <a:ext cx="6689202" cy="0"/>
          </a:xfrm>
          <a:prstGeom prst="line">
            <a:avLst/>
          </a:prstGeom>
          <a:ln>
            <a:solidFill>
              <a:schemeClr val="bg2">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0ADCFFA0-4F85-49C8-88C5-E9A773AB9DDB}"/>
              </a:ext>
            </a:extLst>
          </p:cNvPr>
          <p:cNvGrpSpPr/>
          <p:nvPr/>
        </p:nvGrpSpPr>
        <p:grpSpPr>
          <a:xfrm>
            <a:off x="584199" y="2341500"/>
            <a:ext cx="6664092" cy="446050"/>
            <a:chOff x="584200" y="3171570"/>
            <a:chExt cx="6664092" cy="446050"/>
          </a:xfrm>
        </p:grpSpPr>
        <p:sp>
          <p:nvSpPr>
            <p:cNvPr id="28" name="Rectangle 27">
              <a:extLst>
                <a:ext uri="{FF2B5EF4-FFF2-40B4-BE49-F238E27FC236}">
                  <a16:creationId xmlns:a16="http://schemas.microsoft.com/office/drawing/2014/main" id="{52F9BAAD-F7AE-4D08-83B0-2727FD5A5350}"/>
                </a:ext>
              </a:extLst>
            </p:cNvPr>
            <p:cNvSpPr/>
            <p:nvPr/>
          </p:nvSpPr>
          <p:spPr bwMode="auto">
            <a:xfrm>
              <a:off x="584200" y="3171571"/>
              <a:ext cx="1791010"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MS Docs</a:t>
              </a:r>
            </a:p>
          </p:txBody>
        </p:sp>
        <p:sp>
          <p:nvSpPr>
            <p:cNvPr id="29" name="Rectangle 28">
              <a:extLst>
                <a:ext uri="{FF2B5EF4-FFF2-40B4-BE49-F238E27FC236}">
                  <a16:creationId xmlns:a16="http://schemas.microsoft.com/office/drawing/2014/main" id="{8B5CF8EE-DAC6-48C3-B76A-3C6AFDF59A15}"/>
                </a:ext>
              </a:extLst>
            </p:cNvPr>
            <p:cNvSpPr/>
            <p:nvPr/>
          </p:nvSpPr>
          <p:spPr bwMode="auto">
            <a:xfrm>
              <a:off x="2617441" y="3171570"/>
              <a:ext cx="4630851"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hlinkClick r:id="rId5"/>
                </a:rPr>
                <a:t>Cloud Adoption Framework for Azure</a:t>
              </a:r>
              <a:endPar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grpSp>
      <p:cxnSp>
        <p:nvCxnSpPr>
          <p:cNvPr id="31" name="Straight Connector 30">
            <a:extLst>
              <a:ext uri="{FF2B5EF4-FFF2-40B4-BE49-F238E27FC236}">
                <a16:creationId xmlns:a16="http://schemas.microsoft.com/office/drawing/2014/main" id="{BBADD96B-BC85-44B8-A175-2E17E0B8FA03}"/>
              </a:ext>
            </a:extLst>
          </p:cNvPr>
          <p:cNvCxnSpPr>
            <a:cxnSpLocks/>
          </p:cNvCxnSpPr>
          <p:nvPr/>
        </p:nvCxnSpPr>
        <p:spPr>
          <a:xfrm>
            <a:off x="584199" y="2934781"/>
            <a:ext cx="6689202" cy="0"/>
          </a:xfrm>
          <a:prstGeom prst="line">
            <a:avLst/>
          </a:prstGeom>
          <a:ln>
            <a:solidFill>
              <a:schemeClr val="bg2">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F8094BDD-742F-462F-BF3C-7ED8D95B0F83}"/>
              </a:ext>
            </a:extLst>
          </p:cNvPr>
          <p:cNvGrpSpPr/>
          <p:nvPr/>
        </p:nvGrpSpPr>
        <p:grpSpPr>
          <a:xfrm>
            <a:off x="584199" y="4741392"/>
            <a:ext cx="6786756" cy="446050"/>
            <a:chOff x="584200" y="6009095"/>
            <a:chExt cx="6786756" cy="446050"/>
          </a:xfrm>
        </p:grpSpPr>
        <p:sp>
          <p:nvSpPr>
            <p:cNvPr id="32" name="Rectangle 31">
              <a:extLst>
                <a:ext uri="{FF2B5EF4-FFF2-40B4-BE49-F238E27FC236}">
                  <a16:creationId xmlns:a16="http://schemas.microsoft.com/office/drawing/2014/main" id="{98975C6C-3532-450C-A1A1-A84248C50CB5}"/>
                </a:ext>
              </a:extLst>
            </p:cNvPr>
            <p:cNvSpPr/>
            <p:nvPr/>
          </p:nvSpPr>
          <p:spPr bwMode="auto">
            <a:xfrm>
              <a:off x="584200" y="6009096"/>
              <a:ext cx="1791010"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Azure Expert MSP</a:t>
              </a:r>
            </a:p>
          </p:txBody>
        </p:sp>
        <p:sp>
          <p:nvSpPr>
            <p:cNvPr id="33" name="Rectangle 32">
              <a:extLst>
                <a:ext uri="{FF2B5EF4-FFF2-40B4-BE49-F238E27FC236}">
                  <a16:creationId xmlns:a16="http://schemas.microsoft.com/office/drawing/2014/main" id="{B02B07D9-49C6-4B0A-91BA-E0F9F34B5029}"/>
                </a:ext>
              </a:extLst>
            </p:cNvPr>
            <p:cNvSpPr/>
            <p:nvPr/>
          </p:nvSpPr>
          <p:spPr bwMode="auto">
            <a:xfrm>
              <a:off x="2617441" y="6009095"/>
              <a:ext cx="4753515"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hlinkClick r:id="rId6"/>
                </a:rPr>
                <a:t>Partners already trained and/or with offerings aligned to Cloud Adoption Framework for Azure</a:t>
              </a:r>
              <a:endPar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grpSp>
      <p:cxnSp>
        <p:nvCxnSpPr>
          <p:cNvPr id="35" name="Straight Connector 34">
            <a:extLst>
              <a:ext uri="{FF2B5EF4-FFF2-40B4-BE49-F238E27FC236}">
                <a16:creationId xmlns:a16="http://schemas.microsoft.com/office/drawing/2014/main" id="{EDBA4929-4741-46BB-A6FC-096D5493E409}"/>
              </a:ext>
            </a:extLst>
          </p:cNvPr>
          <p:cNvCxnSpPr>
            <a:cxnSpLocks/>
          </p:cNvCxnSpPr>
          <p:nvPr/>
        </p:nvCxnSpPr>
        <p:spPr>
          <a:xfrm>
            <a:off x="483529" y="5334673"/>
            <a:ext cx="6789872" cy="0"/>
          </a:xfrm>
          <a:prstGeom prst="line">
            <a:avLst/>
          </a:prstGeom>
          <a:ln>
            <a:solidFill>
              <a:schemeClr val="bg2">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3" name="Group 42">
            <a:extLst>
              <a:ext uri="{FF2B5EF4-FFF2-40B4-BE49-F238E27FC236}">
                <a16:creationId xmlns:a16="http://schemas.microsoft.com/office/drawing/2014/main" id="{BE68697A-AF40-48B2-A1A9-ACC92CF6670C}"/>
              </a:ext>
            </a:extLst>
          </p:cNvPr>
          <p:cNvGrpSpPr/>
          <p:nvPr/>
        </p:nvGrpSpPr>
        <p:grpSpPr>
          <a:xfrm>
            <a:off x="584199" y="3082012"/>
            <a:ext cx="6786756" cy="446050"/>
            <a:chOff x="584199" y="4065065"/>
            <a:chExt cx="6786756" cy="446050"/>
          </a:xfrm>
        </p:grpSpPr>
        <p:sp>
          <p:nvSpPr>
            <p:cNvPr id="36" name="Rectangle 35">
              <a:extLst>
                <a:ext uri="{FF2B5EF4-FFF2-40B4-BE49-F238E27FC236}">
                  <a16:creationId xmlns:a16="http://schemas.microsoft.com/office/drawing/2014/main" id="{CAAF3FB8-8BE9-4B7B-9222-8E0438AA90BC}"/>
                </a:ext>
              </a:extLst>
            </p:cNvPr>
            <p:cNvSpPr/>
            <p:nvPr/>
          </p:nvSpPr>
          <p:spPr bwMode="auto">
            <a:xfrm>
              <a:off x="584199" y="4065066"/>
              <a:ext cx="1791010"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Governance Benchmark tool</a:t>
              </a:r>
            </a:p>
          </p:txBody>
        </p:sp>
        <p:sp>
          <p:nvSpPr>
            <p:cNvPr id="37" name="Rectangle 36">
              <a:extLst>
                <a:ext uri="{FF2B5EF4-FFF2-40B4-BE49-F238E27FC236}">
                  <a16:creationId xmlns:a16="http://schemas.microsoft.com/office/drawing/2014/main" id="{A118023E-6968-4F72-BFC2-F5CBAA6DC92B}"/>
                </a:ext>
              </a:extLst>
            </p:cNvPr>
            <p:cNvSpPr/>
            <p:nvPr/>
          </p:nvSpPr>
          <p:spPr bwMode="auto">
            <a:xfrm>
              <a:off x="2617440" y="4065065"/>
              <a:ext cx="4753515" cy="44604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hlinkClick r:id="rId7"/>
                </a:rPr>
                <a:t>Q&amp;A based tool to assess current and desired state on cloud governance</a:t>
              </a:r>
              <a:endParaRPr kumimoji="0" lang="en-US" sz="16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grpSp>
      <p:cxnSp>
        <p:nvCxnSpPr>
          <p:cNvPr id="39" name="Straight Connector 38">
            <a:extLst>
              <a:ext uri="{FF2B5EF4-FFF2-40B4-BE49-F238E27FC236}">
                <a16:creationId xmlns:a16="http://schemas.microsoft.com/office/drawing/2014/main" id="{6BFDB80A-6ADD-4BD6-8615-FBBC87BCA6F6}"/>
              </a:ext>
            </a:extLst>
          </p:cNvPr>
          <p:cNvCxnSpPr>
            <a:cxnSpLocks/>
          </p:cNvCxnSpPr>
          <p:nvPr/>
        </p:nvCxnSpPr>
        <p:spPr>
          <a:xfrm>
            <a:off x="584199" y="3675293"/>
            <a:ext cx="6664092" cy="0"/>
          </a:xfrm>
          <a:prstGeom prst="line">
            <a:avLst/>
          </a:prstGeom>
          <a:ln>
            <a:solidFill>
              <a:schemeClr val="bg2">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266392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9564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Digital transformation</a:t>
            </a:r>
          </a:p>
        </p:txBody>
      </p:sp>
    </p:spTree>
    <p:extLst>
      <p:ext uri="{BB962C8B-B14F-4D97-AF65-F5344CB8AC3E}">
        <p14:creationId xmlns:p14="http://schemas.microsoft.com/office/powerpoint/2010/main" val="2032209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615553"/>
          </a:xfrm>
        </p:spPr>
        <p:txBody>
          <a:bodyPr wrap="square">
            <a:spAutoFit/>
          </a:bodyPr>
          <a:lstStyle/>
          <a:p>
            <a:pPr algn="ctr">
              <a:lnSpc>
                <a:spcPct val="100000"/>
              </a:lnSpc>
            </a:pPr>
            <a:r>
              <a:rPr lang="en-US" sz="4000">
                <a:solidFill>
                  <a:schemeClr val="accent1"/>
                </a:solidFill>
                <a:latin typeface="Segoe UI Semibold" panose="020B0702040204020203" pitchFamily="34" charset="0"/>
                <a:cs typeface="Segoe UI Semibold" panose="020B0702040204020203" pitchFamily="34" charset="0"/>
              </a:rPr>
              <a:t>76% </a:t>
            </a:r>
            <a:r>
              <a:rPr lang="en-US" sz="4000">
                <a:latin typeface="Segoe UI Semibold" panose="020B0702040204020203" pitchFamily="34" charset="0"/>
                <a:cs typeface="Segoe UI Semibold" panose="020B0702040204020203" pitchFamily="34" charset="0"/>
              </a:rPr>
              <a:t>of CEOs consider </a:t>
            </a:r>
            <a:r>
              <a:rPr lang="en-US" sz="4000">
                <a:solidFill>
                  <a:schemeClr val="accent1"/>
                </a:solidFill>
                <a:latin typeface="Segoe UI Semibold" panose="020B0702040204020203" pitchFamily="34" charset="0"/>
                <a:cs typeface="Segoe UI Semibold" panose="020B0702040204020203" pitchFamily="34" charset="0"/>
              </a:rPr>
              <a:t>DT</a:t>
            </a:r>
            <a:r>
              <a:rPr lang="en-US" sz="4000">
                <a:gradFill>
                  <a:gsLst>
                    <a:gs pos="1026">
                      <a:srgbClr val="0078D7"/>
                    </a:gs>
                    <a:gs pos="12000">
                      <a:srgbClr val="0078D7"/>
                    </a:gs>
                  </a:gsLst>
                  <a:lin ang="5400000" scaled="0"/>
                </a:gradFill>
                <a:latin typeface="Segoe UI Semibold" panose="020B0702040204020203" pitchFamily="34" charset="0"/>
                <a:cs typeface="Segoe UI Semibold" panose="020B0702040204020203" pitchFamily="34" charset="0"/>
              </a:rPr>
              <a:t> </a:t>
            </a:r>
            <a:r>
              <a:rPr lang="en-US" sz="4000">
                <a:latin typeface="Segoe UI Semibold" panose="020B0702040204020203" pitchFamily="34" charset="0"/>
                <a:cs typeface="Segoe UI Semibold" panose="020B0702040204020203" pitchFamily="34" charset="0"/>
              </a:rPr>
              <a:t>their </a:t>
            </a:r>
            <a:r>
              <a:rPr lang="en-US" sz="4000">
                <a:solidFill>
                  <a:schemeClr val="tx2"/>
                </a:solidFill>
                <a:latin typeface="Segoe UI Semibold" panose="020B0702040204020203" pitchFamily="34" charset="0"/>
                <a:cs typeface="Segoe UI Semibold" panose="020B0702040204020203" pitchFamily="34" charset="0"/>
              </a:rPr>
              <a:t>#</a:t>
            </a:r>
            <a:r>
              <a:rPr lang="en-US" sz="4000">
                <a:solidFill>
                  <a:schemeClr val="accent1"/>
                </a:solidFill>
                <a:latin typeface="Segoe UI Semibold" panose="020B0702040204020203" pitchFamily="34" charset="0"/>
                <a:cs typeface="Segoe UI Semibold" panose="020B0702040204020203" pitchFamily="34" charset="0"/>
              </a:rPr>
              <a:t>1 priority</a:t>
            </a:r>
          </a:p>
        </p:txBody>
      </p:sp>
      <p:sp>
        <p:nvSpPr>
          <p:cNvPr id="53" name="Title 1"/>
          <p:cNvSpPr txBox="1">
            <a:spLocks/>
          </p:cNvSpPr>
          <p:nvPr/>
        </p:nvSpPr>
        <p:spPr>
          <a:xfrm>
            <a:off x="9642251" y="6420654"/>
            <a:ext cx="1963647" cy="152349"/>
          </a:xfrm>
          <a:prstGeom prst="rect">
            <a:avLst/>
          </a:prstGeom>
          <a:noFill/>
        </p:spPr>
        <p:txBody>
          <a:bodyPr vert="horz" wrap="square" lIns="0" tIns="0" rIns="0" bIns="0" rtlCol="0" anchor="t">
            <a:spAutoFit/>
          </a:bodyPr>
          <a:lstStyle>
            <a:defPPr>
              <a:defRPr lang="en-US"/>
            </a:defPPr>
            <a:lvl1pPr algn="r" defTabSz="932563">
              <a:lnSpc>
                <a:spcPct val="90000"/>
              </a:lnSpc>
              <a:spcBef>
                <a:spcPct val="0"/>
              </a:spcBef>
              <a:buNone/>
              <a:defRPr sz="1050" b="0" cap="none" spc="0" baseline="0">
                <a:ln w="3175">
                  <a:noFill/>
                </a:ln>
                <a:gradFill>
                  <a:gsLst>
                    <a:gs pos="1250">
                      <a:schemeClr val="tx1"/>
                    </a:gs>
                    <a:gs pos="100000">
                      <a:schemeClr val="tx1"/>
                    </a:gs>
                  </a:gsLst>
                  <a:lin ang="5400000" scaled="0"/>
                </a:gradFill>
                <a:effectLst/>
                <a:cs typeface="Segoe UI" pitchFamily="34" charset="0"/>
              </a:defRPr>
            </a:lvl1pPr>
          </a:lstStyle>
          <a:p>
            <a:pPr marL="0" marR="0" lvl="0" indent="0" algn="r" defTabSz="913936" rtl="0" eaLnBrk="1" fontAlgn="auto" latinLnBrk="0" hangingPunct="1">
              <a:lnSpc>
                <a:spcPct val="90000"/>
              </a:lnSpc>
              <a:spcBef>
                <a:spcPct val="0"/>
              </a:spcBef>
              <a:spcAft>
                <a:spcPts val="0"/>
              </a:spcAft>
              <a:buClrTx/>
              <a:buSzTx/>
              <a:buFontTx/>
              <a:buNone/>
              <a:tabLst/>
              <a:defRPr/>
            </a:pPr>
            <a:r>
              <a:rPr kumimoji="0" lang="en-US" sz="1100" b="0" i="0" u="none" strike="noStrike" kern="1200" cap="none" spc="0" normalizeH="0" baseline="0" noProof="0">
                <a:ln w="3175">
                  <a:noFill/>
                </a:ln>
                <a:solidFill>
                  <a:srgbClr val="FFFFFF">
                    <a:lumMod val="50000"/>
                  </a:srgbClr>
                </a:solidFill>
                <a:effectLst/>
                <a:uLnTx/>
                <a:uFillTx/>
                <a:latin typeface="Segoe UI"/>
                <a:ea typeface="+mn-ea"/>
                <a:cs typeface="Segoe UI" pitchFamily="34" charset="0"/>
              </a:rPr>
              <a:t>Source: PWC CEO Survey</a:t>
            </a:r>
          </a:p>
        </p:txBody>
      </p:sp>
      <p:grpSp>
        <p:nvGrpSpPr>
          <p:cNvPr id="7" name="Group 6" descr="Technological advances&#10; 76% pie graph"/>
          <p:cNvGrpSpPr/>
          <p:nvPr/>
        </p:nvGrpSpPr>
        <p:grpSpPr>
          <a:xfrm>
            <a:off x="461161" y="2843225"/>
            <a:ext cx="2530976" cy="2609279"/>
            <a:chOff x="468773" y="3051965"/>
            <a:chExt cx="2582463" cy="2662353"/>
          </a:xfrm>
        </p:grpSpPr>
        <p:sp>
          <p:nvSpPr>
            <p:cNvPr id="38" name="TextBox 37"/>
            <p:cNvSpPr txBox="1"/>
            <p:nvPr/>
          </p:nvSpPr>
          <p:spPr>
            <a:xfrm>
              <a:off x="468773" y="5028519"/>
              <a:ext cx="2487167" cy="685799"/>
            </a:xfrm>
            <a:prstGeom prst="rect">
              <a:avLst/>
            </a:prstGeom>
            <a:noFill/>
          </p:spPr>
          <p:txBody>
            <a:bodyPr wrap="square" lIns="179234" tIns="44801" rIns="179234" bIns="44801" rtlCol="0" anchor="t">
              <a:noAutofit/>
            </a:bodyPr>
            <a:lstStyle/>
            <a:p>
              <a:pPr marL="0" marR="0" lvl="0" indent="0" algn="ctr" defTabSz="895963"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0078D4"/>
                  </a:solidFill>
                  <a:effectLst/>
                  <a:uLnTx/>
                  <a:uFillTx/>
                  <a:latin typeface="Segoe UI Semibold"/>
                  <a:ea typeface="+mn-ea"/>
                  <a:cs typeface="Segoe UI" panose="020B0502040204020203" pitchFamily="34" charset="0"/>
                </a:rPr>
                <a:t>Technological advances</a:t>
              </a:r>
            </a:p>
          </p:txBody>
        </p:sp>
        <p:graphicFrame>
          <p:nvGraphicFramePr>
            <p:cNvPr id="43" name="Chart 42"/>
            <p:cNvGraphicFramePr/>
            <p:nvPr/>
          </p:nvGraphicFramePr>
          <p:xfrm>
            <a:off x="564067" y="3051965"/>
            <a:ext cx="2487169" cy="1726718"/>
          </p:xfrm>
          <a:graphic>
            <a:graphicData uri="http://schemas.openxmlformats.org/drawingml/2006/chart">
              <c:chart xmlns:c="http://schemas.openxmlformats.org/drawingml/2006/chart" xmlns:r="http://schemas.openxmlformats.org/officeDocument/2006/relationships" r:id="rId3"/>
            </a:graphicData>
          </a:graphic>
        </p:graphicFrame>
        <p:sp>
          <p:nvSpPr>
            <p:cNvPr id="44" name="TextBox 43"/>
            <p:cNvSpPr txBox="1"/>
            <p:nvPr/>
          </p:nvSpPr>
          <p:spPr>
            <a:xfrm>
              <a:off x="1412200" y="3693730"/>
              <a:ext cx="708220" cy="395686"/>
            </a:xfrm>
            <a:prstGeom prst="rect">
              <a:avLst/>
            </a:prstGeom>
            <a:noFill/>
          </p:spPr>
          <p:txBody>
            <a:bodyPr wrap="none" lIns="0" tIns="0" rIns="0" bIns="0" rtlCol="0">
              <a:spAutoFit/>
            </a:bodyPr>
            <a:lstStyle/>
            <a:p>
              <a:pPr marL="0" marR="0" lvl="0" indent="0" algn="ctr" defTabSz="914058" rtl="0" eaLnBrk="1" fontAlgn="auto" latinLnBrk="0" hangingPunct="1">
                <a:lnSpc>
                  <a:spcPct val="90000"/>
                </a:lnSpc>
                <a:spcBef>
                  <a:spcPts val="0"/>
                </a:spcBef>
                <a:spcAft>
                  <a:spcPts val="588"/>
                </a:spcAft>
                <a:buClrTx/>
                <a:buSzTx/>
                <a:buFontTx/>
                <a:buNone/>
                <a:tabLst/>
                <a:defRPr/>
              </a:pPr>
              <a:r>
                <a:rPr kumimoji="0" lang="en-US" sz="2800" b="0" i="0" u="none" strike="noStrike" kern="1200" cap="none" spc="0" normalizeH="0" baseline="0" noProof="0">
                  <a:ln>
                    <a:noFill/>
                  </a:ln>
                  <a:solidFill>
                    <a:srgbClr val="0078D4"/>
                  </a:solidFill>
                  <a:effectLst/>
                  <a:uLnTx/>
                  <a:uFillTx/>
                  <a:latin typeface="Segoe UI Semibold"/>
                  <a:ea typeface="+mn-ea"/>
                  <a:cs typeface="Segoe UI" panose="020B0502040204020203" pitchFamily="34" charset="0"/>
                </a:rPr>
                <a:t>76%</a:t>
              </a:r>
            </a:p>
          </p:txBody>
        </p:sp>
      </p:grpSp>
      <p:grpSp>
        <p:nvGrpSpPr>
          <p:cNvPr id="8" name="Group 7" descr="Demographic&#10;shifts&#10;69% pie graph"/>
          <p:cNvGrpSpPr/>
          <p:nvPr/>
        </p:nvGrpSpPr>
        <p:grpSpPr>
          <a:xfrm>
            <a:off x="3068218" y="3008295"/>
            <a:ext cx="2004933" cy="2551575"/>
            <a:chOff x="3128865" y="3220403"/>
            <a:chExt cx="2045717" cy="2603481"/>
          </a:xfrm>
        </p:grpSpPr>
        <p:sp>
          <p:nvSpPr>
            <p:cNvPr id="39" name="TextBox 38"/>
            <p:cNvSpPr txBox="1"/>
            <p:nvPr/>
          </p:nvSpPr>
          <p:spPr>
            <a:xfrm>
              <a:off x="3172623" y="5138083"/>
              <a:ext cx="2001959" cy="685801"/>
            </a:xfrm>
            <a:prstGeom prst="rect">
              <a:avLst/>
            </a:prstGeom>
            <a:noFill/>
          </p:spPr>
          <p:txBody>
            <a:bodyPr wrap="square" lIns="179234" tIns="44801" rIns="179234" bIns="44801" rtlCol="0" anchor="t">
              <a:noAutofit/>
            </a:bodyPr>
            <a:lstStyle/>
            <a:p>
              <a:pPr marL="0" marR="0" lvl="0" indent="0" algn="ctr" defTabSz="895963" rtl="0" eaLnBrk="1" fontAlgn="auto" latinLnBrk="0" hangingPunct="1">
                <a:lnSpc>
                  <a:spcPct val="100000"/>
                </a:lnSpc>
                <a:spcBef>
                  <a:spcPts val="0"/>
                </a:spcBef>
                <a:spcAft>
                  <a:spcPts val="0"/>
                </a:spcAft>
                <a:buClrTx/>
                <a:buSzTx/>
                <a:buFontTx/>
                <a:buNone/>
                <a:tabLst/>
                <a:defRPr/>
              </a:pPr>
              <a:r>
                <a:rPr kumimoji="0" lang="en-US" sz="1765" b="0" i="0" u="none" strike="noStrike" kern="0" cap="none" spc="0" normalizeH="0" baseline="0" noProof="0">
                  <a:ln>
                    <a:noFill/>
                  </a:ln>
                  <a:solidFill>
                    <a:srgbClr val="737373"/>
                  </a:solidFill>
                  <a:effectLst/>
                  <a:uLnTx/>
                  <a:uFillTx/>
                  <a:latin typeface="Segoe UI"/>
                  <a:ea typeface="+mn-ea"/>
                  <a:cs typeface="Segoe UI" panose="020B0502040204020203" pitchFamily="34" charset="0"/>
                </a:rPr>
                <a:t>Demographic</a:t>
              </a:r>
              <a:br>
                <a:rPr kumimoji="0" lang="en-US" sz="1765" b="0" i="0" u="none" strike="noStrike" kern="0" cap="none" spc="0" normalizeH="0" baseline="0" noProof="0">
                  <a:ln>
                    <a:noFill/>
                  </a:ln>
                  <a:solidFill>
                    <a:srgbClr val="737373"/>
                  </a:solidFill>
                  <a:effectLst/>
                  <a:uLnTx/>
                  <a:uFillTx/>
                  <a:latin typeface="Segoe UI"/>
                  <a:ea typeface="+mn-ea"/>
                  <a:cs typeface="Segoe UI" panose="020B0502040204020203" pitchFamily="34" charset="0"/>
                </a:rPr>
              </a:br>
              <a:r>
                <a:rPr kumimoji="0" lang="en-US" sz="1765" b="0" i="0" u="none" strike="noStrike" kern="0" cap="none" spc="0" normalizeH="0" baseline="0" noProof="0">
                  <a:ln>
                    <a:noFill/>
                  </a:ln>
                  <a:solidFill>
                    <a:srgbClr val="737373"/>
                  </a:solidFill>
                  <a:effectLst/>
                  <a:uLnTx/>
                  <a:uFillTx/>
                  <a:latin typeface="Segoe UI"/>
                  <a:ea typeface="+mn-ea"/>
                  <a:cs typeface="Segoe UI" panose="020B0502040204020203" pitchFamily="34" charset="0"/>
                </a:rPr>
                <a:t>shifts</a:t>
              </a:r>
            </a:p>
          </p:txBody>
        </p:sp>
        <p:graphicFrame>
          <p:nvGraphicFramePr>
            <p:cNvPr id="45" name="Chart 44"/>
            <p:cNvGraphicFramePr/>
            <p:nvPr/>
          </p:nvGraphicFramePr>
          <p:xfrm>
            <a:off x="3128865" y="3220403"/>
            <a:ext cx="2001959" cy="1389864"/>
          </p:xfrm>
          <a:graphic>
            <a:graphicData uri="http://schemas.openxmlformats.org/drawingml/2006/chart">
              <c:chart xmlns:c="http://schemas.openxmlformats.org/drawingml/2006/chart" xmlns:r="http://schemas.openxmlformats.org/officeDocument/2006/relationships" r:id="rId4"/>
            </a:graphicData>
          </a:graphic>
        </p:graphicFrame>
        <p:sp>
          <p:nvSpPr>
            <p:cNvPr id="46" name="TextBox 45"/>
            <p:cNvSpPr txBox="1"/>
            <p:nvPr/>
          </p:nvSpPr>
          <p:spPr>
            <a:xfrm>
              <a:off x="3866923" y="3788048"/>
              <a:ext cx="613355" cy="339161"/>
            </a:xfrm>
            <a:prstGeom prst="rect">
              <a:avLst/>
            </a:prstGeom>
            <a:noFill/>
          </p:spPr>
          <p:txBody>
            <a:bodyPr wrap="none" lIns="0" tIns="0" rIns="0" bIns="0" rtlCol="0">
              <a:spAutoFit/>
            </a:bodyPr>
            <a:lstStyle/>
            <a:p>
              <a:pPr marL="0" marR="0" lvl="0" indent="0" algn="ctr" defTabSz="914058" rtl="0" eaLnBrk="1" fontAlgn="auto" latinLnBrk="0" hangingPunct="1">
                <a:lnSpc>
                  <a:spcPct val="90000"/>
                </a:lnSpc>
                <a:spcBef>
                  <a:spcPts val="0"/>
                </a:spcBef>
                <a:spcAft>
                  <a:spcPts val="588"/>
                </a:spcAft>
                <a:buClrTx/>
                <a:buSzTx/>
                <a:buFontTx/>
                <a:buNone/>
                <a:tabLst/>
                <a:defRPr/>
              </a:pPr>
              <a:r>
                <a:rPr kumimoji="0" lang="en-US" sz="2400" b="0" i="0" u="none" strike="noStrike" kern="1200" cap="none" spc="0" normalizeH="0" baseline="0" noProof="0">
                  <a:ln>
                    <a:noFill/>
                  </a:ln>
                  <a:solidFill>
                    <a:srgbClr val="737373"/>
                  </a:solidFill>
                  <a:effectLst/>
                  <a:uLnTx/>
                  <a:uFillTx/>
                  <a:latin typeface="Segoe UI Semibold"/>
                  <a:ea typeface="+mn-ea"/>
                  <a:cs typeface="Segoe UI" panose="020B0502040204020203" pitchFamily="34" charset="0"/>
                </a:rPr>
                <a:t>69%</a:t>
              </a:r>
            </a:p>
          </p:txBody>
        </p:sp>
      </p:grpSp>
      <p:grpSp>
        <p:nvGrpSpPr>
          <p:cNvPr id="9" name="Group 8" descr="Shift in global economic power&#10;&#10;58% pie graph"/>
          <p:cNvGrpSpPr/>
          <p:nvPr/>
        </p:nvGrpSpPr>
        <p:grpSpPr>
          <a:xfrm>
            <a:off x="5191825" y="3008295"/>
            <a:ext cx="2188605" cy="2551575"/>
            <a:chOff x="5295672" y="3220403"/>
            <a:chExt cx="2233126" cy="2603481"/>
          </a:xfrm>
        </p:grpSpPr>
        <p:sp>
          <p:nvSpPr>
            <p:cNvPr id="40" name="TextBox 39"/>
            <p:cNvSpPr txBox="1"/>
            <p:nvPr/>
          </p:nvSpPr>
          <p:spPr>
            <a:xfrm>
              <a:off x="5295672" y="5138083"/>
              <a:ext cx="2233126" cy="685801"/>
            </a:xfrm>
            <a:prstGeom prst="rect">
              <a:avLst/>
            </a:prstGeom>
            <a:noFill/>
          </p:spPr>
          <p:txBody>
            <a:bodyPr wrap="square" lIns="179234" tIns="44801" rIns="179234" bIns="44801" rtlCol="0" anchor="t">
              <a:noAutofit/>
            </a:bodyPr>
            <a:lstStyle/>
            <a:p>
              <a:pPr marL="0" marR="0" lvl="0" indent="0" algn="ctr" defTabSz="895963" rtl="0" eaLnBrk="1" fontAlgn="auto" latinLnBrk="0" hangingPunct="1">
                <a:lnSpc>
                  <a:spcPct val="100000"/>
                </a:lnSpc>
                <a:spcBef>
                  <a:spcPts val="0"/>
                </a:spcBef>
                <a:spcAft>
                  <a:spcPts val="0"/>
                </a:spcAft>
                <a:buClrTx/>
                <a:buSzTx/>
                <a:buFontTx/>
                <a:buNone/>
                <a:tabLst/>
                <a:defRPr/>
              </a:pPr>
              <a:r>
                <a:rPr kumimoji="0" lang="en-US" sz="1765" b="0" i="0" u="none" strike="noStrike" kern="0" cap="none" spc="0" normalizeH="0" baseline="0" noProof="0">
                  <a:ln>
                    <a:noFill/>
                  </a:ln>
                  <a:solidFill>
                    <a:srgbClr val="737373"/>
                  </a:solidFill>
                  <a:effectLst/>
                  <a:uLnTx/>
                  <a:uFillTx/>
                  <a:latin typeface="Segoe UI"/>
                  <a:ea typeface="+mn-ea"/>
                  <a:cs typeface="Segoe UI" panose="020B0502040204020203" pitchFamily="34" charset="0"/>
                </a:rPr>
                <a:t>Shift in global economic power</a:t>
              </a:r>
            </a:p>
          </p:txBody>
        </p:sp>
        <p:graphicFrame>
          <p:nvGraphicFramePr>
            <p:cNvPr id="47" name="Chart 46"/>
            <p:cNvGraphicFramePr/>
            <p:nvPr/>
          </p:nvGraphicFramePr>
          <p:xfrm>
            <a:off x="5354486" y="3220403"/>
            <a:ext cx="2001959" cy="1389864"/>
          </p:xfrm>
          <a:graphic>
            <a:graphicData uri="http://schemas.openxmlformats.org/drawingml/2006/chart">
              <c:chart xmlns:c="http://schemas.openxmlformats.org/drawingml/2006/chart" xmlns:r="http://schemas.openxmlformats.org/officeDocument/2006/relationships" r:id="rId5"/>
            </a:graphicData>
          </a:graphic>
        </p:graphicFrame>
        <p:sp>
          <p:nvSpPr>
            <p:cNvPr id="48" name="TextBox 47"/>
            <p:cNvSpPr txBox="1"/>
            <p:nvPr/>
          </p:nvSpPr>
          <p:spPr>
            <a:xfrm>
              <a:off x="6105554" y="3788048"/>
              <a:ext cx="613355" cy="339161"/>
            </a:xfrm>
            <a:prstGeom prst="rect">
              <a:avLst/>
            </a:prstGeom>
            <a:noFill/>
          </p:spPr>
          <p:txBody>
            <a:bodyPr wrap="none" lIns="0" tIns="0" rIns="0" bIns="0" rtlCol="0">
              <a:spAutoFit/>
            </a:bodyPr>
            <a:lstStyle/>
            <a:p>
              <a:pPr marL="0" marR="0" lvl="0" indent="0" algn="ctr" defTabSz="914058" rtl="0" eaLnBrk="1" fontAlgn="auto" latinLnBrk="0" hangingPunct="1">
                <a:lnSpc>
                  <a:spcPct val="90000"/>
                </a:lnSpc>
                <a:spcBef>
                  <a:spcPts val="0"/>
                </a:spcBef>
                <a:spcAft>
                  <a:spcPts val="588"/>
                </a:spcAft>
                <a:buClrTx/>
                <a:buSzTx/>
                <a:buFontTx/>
                <a:buNone/>
                <a:tabLst/>
                <a:defRPr/>
              </a:pPr>
              <a:r>
                <a:rPr kumimoji="0" lang="en-US" sz="2400" b="0" i="0" u="none" strike="noStrike" kern="1200" cap="none" spc="0" normalizeH="0" baseline="0" noProof="0">
                  <a:ln>
                    <a:noFill/>
                  </a:ln>
                  <a:solidFill>
                    <a:srgbClr val="737373"/>
                  </a:solidFill>
                  <a:effectLst/>
                  <a:uLnTx/>
                  <a:uFillTx/>
                  <a:latin typeface="Segoe UI Semibold"/>
                  <a:ea typeface="+mn-ea"/>
                  <a:cs typeface="Segoe UI" panose="020B0502040204020203" pitchFamily="34" charset="0"/>
                </a:rPr>
                <a:t>58%</a:t>
              </a:r>
            </a:p>
          </p:txBody>
        </p:sp>
      </p:grpSp>
      <p:grpSp>
        <p:nvGrpSpPr>
          <p:cNvPr id="10" name="Group 9" descr="Resource scarcity &#10;&amp; climate change&#10; 39% Pie graph"/>
          <p:cNvGrpSpPr/>
          <p:nvPr/>
        </p:nvGrpSpPr>
        <p:grpSpPr>
          <a:xfrm>
            <a:off x="7352425" y="3008295"/>
            <a:ext cx="2289826" cy="2551575"/>
            <a:chOff x="7500215" y="3220403"/>
            <a:chExt cx="2336406" cy="2603481"/>
          </a:xfrm>
        </p:grpSpPr>
        <p:sp>
          <p:nvSpPr>
            <p:cNvPr id="41" name="TextBox 40"/>
            <p:cNvSpPr txBox="1"/>
            <p:nvPr/>
          </p:nvSpPr>
          <p:spPr>
            <a:xfrm>
              <a:off x="7500215" y="5138083"/>
              <a:ext cx="2336406" cy="685801"/>
            </a:xfrm>
            <a:prstGeom prst="rect">
              <a:avLst/>
            </a:prstGeom>
            <a:noFill/>
          </p:spPr>
          <p:txBody>
            <a:bodyPr wrap="square" lIns="179234" tIns="44801" rIns="179234" bIns="44801" rtlCol="0" anchor="t">
              <a:noAutofit/>
            </a:bodyPr>
            <a:lstStyle/>
            <a:p>
              <a:pPr marL="0" marR="0" lvl="0" indent="0" algn="ctr" defTabSz="895963" rtl="0" eaLnBrk="1" fontAlgn="auto" latinLnBrk="0" hangingPunct="1">
                <a:lnSpc>
                  <a:spcPct val="100000"/>
                </a:lnSpc>
                <a:spcBef>
                  <a:spcPts val="0"/>
                </a:spcBef>
                <a:spcAft>
                  <a:spcPts val="0"/>
                </a:spcAft>
                <a:buClrTx/>
                <a:buSzTx/>
                <a:buFontTx/>
                <a:buNone/>
                <a:tabLst/>
                <a:defRPr/>
              </a:pPr>
              <a:r>
                <a:rPr kumimoji="0" lang="en-US" sz="1765" b="0" i="0" u="none" strike="noStrike" kern="0" cap="none" spc="0" normalizeH="0" baseline="0" noProof="0">
                  <a:ln>
                    <a:noFill/>
                  </a:ln>
                  <a:solidFill>
                    <a:srgbClr val="737373"/>
                  </a:solidFill>
                  <a:effectLst/>
                  <a:uLnTx/>
                  <a:uFillTx/>
                  <a:latin typeface="Segoe UI"/>
                  <a:ea typeface="+mn-ea"/>
                  <a:cs typeface="Segoe UI" panose="020B0502040204020203" pitchFamily="34" charset="0"/>
                </a:rPr>
                <a:t>Resource scarcity </a:t>
              </a:r>
              <a:br>
                <a:rPr kumimoji="0" lang="en-US" sz="1765" b="0" i="0" u="none" strike="noStrike" kern="0" cap="none" spc="0" normalizeH="0" baseline="0" noProof="0">
                  <a:ln>
                    <a:noFill/>
                  </a:ln>
                  <a:solidFill>
                    <a:srgbClr val="737373"/>
                  </a:solidFill>
                  <a:effectLst/>
                  <a:uLnTx/>
                  <a:uFillTx/>
                  <a:latin typeface="Segoe UI"/>
                  <a:ea typeface="+mn-ea"/>
                  <a:cs typeface="Segoe UI" panose="020B0502040204020203" pitchFamily="34" charset="0"/>
                </a:rPr>
              </a:br>
              <a:r>
                <a:rPr kumimoji="0" lang="en-US" sz="1765" b="0" i="0" u="none" strike="noStrike" kern="0" cap="none" spc="0" normalizeH="0" baseline="0" noProof="0">
                  <a:ln>
                    <a:noFill/>
                  </a:ln>
                  <a:solidFill>
                    <a:srgbClr val="737373"/>
                  </a:solidFill>
                  <a:effectLst/>
                  <a:uLnTx/>
                  <a:uFillTx/>
                  <a:latin typeface="Segoe UI"/>
                  <a:ea typeface="+mn-ea"/>
                  <a:cs typeface="Segoe UI" panose="020B0502040204020203" pitchFamily="34" charset="0"/>
                </a:rPr>
                <a:t>&amp; climate change</a:t>
              </a:r>
            </a:p>
          </p:txBody>
        </p:sp>
        <p:graphicFrame>
          <p:nvGraphicFramePr>
            <p:cNvPr id="51" name="Chart 50"/>
            <p:cNvGraphicFramePr/>
            <p:nvPr/>
          </p:nvGraphicFramePr>
          <p:xfrm>
            <a:off x="7622898" y="3220403"/>
            <a:ext cx="2001957" cy="1389864"/>
          </p:xfrm>
          <a:graphic>
            <a:graphicData uri="http://schemas.openxmlformats.org/drawingml/2006/chart">
              <c:chart xmlns:c="http://schemas.openxmlformats.org/drawingml/2006/chart" xmlns:r="http://schemas.openxmlformats.org/officeDocument/2006/relationships" r:id="rId6"/>
            </a:graphicData>
          </a:graphic>
        </p:graphicFrame>
        <p:sp>
          <p:nvSpPr>
            <p:cNvPr id="49" name="TextBox 48"/>
            <p:cNvSpPr txBox="1"/>
            <p:nvPr/>
          </p:nvSpPr>
          <p:spPr>
            <a:xfrm>
              <a:off x="8361744" y="3788048"/>
              <a:ext cx="613355" cy="339161"/>
            </a:xfrm>
            <a:prstGeom prst="rect">
              <a:avLst/>
            </a:prstGeom>
            <a:noFill/>
          </p:spPr>
          <p:txBody>
            <a:bodyPr wrap="none" lIns="0" tIns="0" rIns="0" bIns="0" rtlCol="0">
              <a:spAutoFit/>
            </a:bodyPr>
            <a:lstStyle/>
            <a:p>
              <a:pPr marL="0" marR="0" lvl="0" indent="0" algn="ctr" defTabSz="914058" rtl="0" eaLnBrk="1" fontAlgn="auto" latinLnBrk="0" hangingPunct="1">
                <a:lnSpc>
                  <a:spcPct val="90000"/>
                </a:lnSpc>
                <a:spcBef>
                  <a:spcPts val="0"/>
                </a:spcBef>
                <a:spcAft>
                  <a:spcPts val="588"/>
                </a:spcAft>
                <a:buClrTx/>
                <a:buSzTx/>
                <a:buFontTx/>
                <a:buNone/>
                <a:tabLst/>
                <a:defRPr/>
              </a:pPr>
              <a:r>
                <a:rPr kumimoji="0" lang="en-US" sz="2400" b="0" i="0" u="none" strike="noStrike" kern="1200" cap="none" spc="0" normalizeH="0" baseline="0" noProof="0">
                  <a:ln>
                    <a:noFill/>
                  </a:ln>
                  <a:solidFill>
                    <a:srgbClr val="737373"/>
                  </a:solidFill>
                  <a:effectLst/>
                  <a:uLnTx/>
                  <a:uFillTx/>
                  <a:latin typeface="Segoe UI Semibold"/>
                  <a:ea typeface="+mn-ea"/>
                  <a:cs typeface="Segoe UI" panose="020B0502040204020203" pitchFamily="34" charset="0"/>
                </a:rPr>
                <a:t>39%</a:t>
              </a:r>
            </a:p>
          </p:txBody>
        </p:sp>
      </p:grpSp>
      <p:grpSp>
        <p:nvGrpSpPr>
          <p:cNvPr id="11" name="Group 10" descr="Urbanization&#10; 28% pie graph"/>
          <p:cNvGrpSpPr/>
          <p:nvPr/>
        </p:nvGrpSpPr>
        <p:grpSpPr>
          <a:xfrm>
            <a:off x="9673376" y="3008295"/>
            <a:ext cx="1966326" cy="2551575"/>
            <a:chOff x="9868386" y="3220403"/>
            <a:chExt cx="2006325" cy="2603481"/>
          </a:xfrm>
        </p:grpSpPr>
        <p:sp>
          <p:nvSpPr>
            <p:cNvPr id="42" name="TextBox 41"/>
            <p:cNvSpPr txBox="1"/>
            <p:nvPr/>
          </p:nvSpPr>
          <p:spPr>
            <a:xfrm>
              <a:off x="9868386" y="5138083"/>
              <a:ext cx="2001960" cy="685801"/>
            </a:xfrm>
            <a:prstGeom prst="rect">
              <a:avLst/>
            </a:prstGeom>
            <a:noFill/>
          </p:spPr>
          <p:txBody>
            <a:bodyPr wrap="square" lIns="179234" tIns="44801" rIns="179234" bIns="44801" rtlCol="0" anchor="t">
              <a:noAutofit/>
            </a:bodyPr>
            <a:lstStyle/>
            <a:p>
              <a:pPr marL="0" marR="0" lvl="0" indent="0" algn="ctr" defTabSz="895963" rtl="0" eaLnBrk="1" fontAlgn="auto" latinLnBrk="0" hangingPunct="1">
                <a:lnSpc>
                  <a:spcPct val="100000"/>
                </a:lnSpc>
                <a:spcBef>
                  <a:spcPts val="0"/>
                </a:spcBef>
                <a:spcAft>
                  <a:spcPts val="0"/>
                </a:spcAft>
                <a:buClrTx/>
                <a:buSzTx/>
                <a:buFontTx/>
                <a:buNone/>
                <a:tabLst/>
                <a:defRPr/>
              </a:pPr>
              <a:r>
                <a:rPr kumimoji="0" lang="en-US" sz="1765" b="0" i="0" u="none" strike="noStrike" kern="0" cap="none" spc="0" normalizeH="0" baseline="0" noProof="0">
                  <a:ln>
                    <a:noFill/>
                  </a:ln>
                  <a:solidFill>
                    <a:srgbClr val="737373"/>
                  </a:solidFill>
                  <a:effectLst/>
                  <a:uLnTx/>
                  <a:uFillTx/>
                  <a:latin typeface="Segoe UI"/>
                  <a:ea typeface="+mn-ea"/>
                  <a:cs typeface="Segoe UI" panose="020B0502040204020203" pitchFamily="34" charset="0"/>
                </a:rPr>
                <a:t>Urbanization</a:t>
              </a:r>
            </a:p>
          </p:txBody>
        </p:sp>
        <p:graphicFrame>
          <p:nvGraphicFramePr>
            <p:cNvPr id="52" name="Chart 51"/>
            <p:cNvGraphicFramePr/>
            <p:nvPr/>
          </p:nvGraphicFramePr>
          <p:xfrm>
            <a:off x="9872752" y="3220403"/>
            <a:ext cx="2001959" cy="1389864"/>
          </p:xfrm>
          <a:graphic>
            <a:graphicData uri="http://schemas.openxmlformats.org/drawingml/2006/chart">
              <c:chart xmlns:c="http://schemas.openxmlformats.org/drawingml/2006/chart" xmlns:r="http://schemas.openxmlformats.org/officeDocument/2006/relationships" r:id="rId7"/>
            </a:graphicData>
          </a:graphic>
        </p:graphicFrame>
        <p:sp>
          <p:nvSpPr>
            <p:cNvPr id="50" name="TextBox 49"/>
            <p:cNvSpPr txBox="1"/>
            <p:nvPr/>
          </p:nvSpPr>
          <p:spPr>
            <a:xfrm>
              <a:off x="10597409" y="3788048"/>
              <a:ext cx="613355" cy="339161"/>
            </a:xfrm>
            <a:prstGeom prst="rect">
              <a:avLst/>
            </a:prstGeom>
            <a:noFill/>
          </p:spPr>
          <p:txBody>
            <a:bodyPr wrap="none" lIns="0" tIns="0" rIns="0" bIns="0" rtlCol="0">
              <a:spAutoFit/>
            </a:bodyPr>
            <a:lstStyle/>
            <a:p>
              <a:pPr marL="0" marR="0" lvl="0" indent="0" algn="ctr" defTabSz="914058" rtl="0" eaLnBrk="1" fontAlgn="auto" latinLnBrk="0" hangingPunct="1">
                <a:lnSpc>
                  <a:spcPct val="90000"/>
                </a:lnSpc>
                <a:spcBef>
                  <a:spcPts val="0"/>
                </a:spcBef>
                <a:spcAft>
                  <a:spcPts val="588"/>
                </a:spcAft>
                <a:buClrTx/>
                <a:buSzTx/>
                <a:buFontTx/>
                <a:buNone/>
                <a:tabLst/>
                <a:defRPr/>
              </a:pPr>
              <a:r>
                <a:rPr kumimoji="0" lang="en-US" sz="2400" b="0" i="0" u="none" strike="noStrike" kern="1200" cap="none" spc="0" normalizeH="0" baseline="0" noProof="0">
                  <a:ln>
                    <a:noFill/>
                  </a:ln>
                  <a:solidFill>
                    <a:srgbClr val="737373"/>
                  </a:solidFill>
                  <a:effectLst/>
                  <a:uLnTx/>
                  <a:uFillTx/>
                  <a:latin typeface="Segoe UI Semibold"/>
                  <a:ea typeface="+mn-ea"/>
                  <a:cs typeface="Segoe UI" panose="020B0502040204020203" pitchFamily="34" charset="0"/>
                </a:rPr>
                <a:t>28%</a:t>
              </a:r>
            </a:p>
          </p:txBody>
        </p:sp>
      </p:grpSp>
      <p:grpSp>
        <p:nvGrpSpPr>
          <p:cNvPr id="5" name="Group 4" descr="Trends that will transform business over the next five years&#10;"/>
          <p:cNvGrpSpPr/>
          <p:nvPr/>
        </p:nvGrpSpPr>
        <p:grpSpPr>
          <a:xfrm>
            <a:off x="875565" y="2200191"/>
            <a:ext cx="10479710" cy="478713"/>
            <a:chOff x="657879" y="2311165"/>
            <a:chExt cx="11162099" cy="488451"/>
          </a:xfrm>
        </p:grpSpPr>
        <p:sp>
          <p:nvSpPr>
            <p:cNvPr id="37" name="Title 1"/>
            <p:cNvSpPr txBox="1">
              <a:spLocks/>
            </p:cNvSpPr>
            <p:nvPr/>
          </p:nvSpPr>
          <p:spPr>
            <a:xfrm>
              <a:off x="2004152" y="2311165"/>
              <a:ext cx="8428172" cy="381416"/>
            </a:xfrm>
            <a:prstGeom prst="rect">
              <a:avLst/>
            </a:prstGeom>
            <a:noFill/>
            <a:ln>
              <a:noFill/>
            </a:ln>
          </p:spPr>
          <p:txBody>
            <a:bodyPr vert="horz" wrap="square" lIns="143386" tIns="89617" rIns="143386" bIns="89617"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13936" rtl="0" eaLnBrk="1" fontAlgn="auto" latinLnBrk="0" hangingPunct="1">
                <a:lnSpc>
                  <a:spcPct val="90000"/>
                </a:lnSpc>
                <a:spcBef>
                  <a:spcPct val="0"/>
                </a:spcBef>
                <a:spcAft>
                  <a:spcPts val="0"/>
                </a:spcAft>
                <a:buClrTx/>
                <a:buSzTx/>
                <a:buFontTx/>
                <a:buNone/>
                <a:tabLst/>
                <a:defRPr/>
              </a:pPr>
              <a:r>
                <a:rPr kumimoji="0" lang="en-US" sz="1800" b="0" i="0" u="none" strike="noStrike" kern="1200" cap="none" spc="20" normalizeH="0" baseline="0" noProof="0">
                  <a:ln w="3175">
                    <a:noFill/>
                  </a:ln>
                  <a:solidFill>
                    <a:srgbClr val="0078D4"/>
                  </a:solidFill>
                  <a:effectLst/>
                  <a:uLnTx/>
                  <a:uFillTx/>
                  <a:latin typeface="Segoe UI Semibold" panose="020B0702040204020203" pitchFamily="34" charset="0"/>
                  <a:ea typeface="+mn-ea"/>
                  <a:cs typeface="Segoe UI Semibold" panose="020B0702040204020203" pitchFamily="34" charset="0"/>
                </a:rPr>
                <a:t>Trends that will transform business </a:t>
              </a:r>
              <a:r>
                <a:rPr kumimoji="0" lang="en-US" sz="1800" b="0" i="0" u="none" strike="noStrike" kern="1200" cap="none" spc="20" normalizeH="0" baseline="0" noProof="0">
                  <a:ln w="3175">
                    <a:noFill/>
                  </a:ln>
                  <a:solidFill>
                    <a:srgbClr val="000000"/>
                  </a:solidFill>
                  <a:effectLst/>
                  <a:uLnTx/>
                  <a:uFillTx/>
                  <a:latin typeface="Segoe UI" panose="020B0502040204020203" pitchFamily="34" charset="0"/>
                  <a:ea typeface="+mn-ea"/>
                  <a:cs typeface="Segoe UI" pitchFamily="34" charset="0"/>
                </a:rPr>
                <a:t>over the next five years</a:t>
              </a:r>
              <a:endParaRPr kumimoji="0" lang="en-US" sz="1765" b="0" i="0" u="none" strike="noStrike" kern="1200" cap="none" spc="20" normalizeH="0" baseline="0" noProof="0">
                <a:ln w="3175">
                  <a:noFill/>
                </a:ln>
                <a:solidFill>
                  <a:srgbClr val="000000"/>
                </a:solidFill>
                <a:effectLst/>
                <a:uLnTx/>
                <a:uFillTx/>
                <a:latin typeface="Segoe UI" panose="020B0502040204020203" pitchFamily="34" charset="0"/>
                <a:ea typeface="+mn-ea"/>
                <a:cs typeface="Segoe UI" pitchFamily="34" charset="0"/>
              </a:endParaRPr>
            </a:p>
          </p:txBody>
        </p:sp>
        <p:sp>
          <p:nvSpPr>
            <p:cNvPr id="4" name="Freeform 3"/>
            <p:cNvSpPr/>
            <p:nvPr/>
          </p:nvSpPr>
          <p:spPr bwMode="auto">
            <a:xfrm>
              <a:off x="10292738" y="2493766"/>
              <a:ext cx="1527240" cy="305850"/>
            </a:xfrm>
            <a:custGeom>
              <a:avLst/>
              <a:gdLst>
                <a:gd name="connsiteX0" fmla="*/ 0 w 2245488"/>
                <a:gd name="connsiteY0" fmla="*/ 0 h 648183"/>
                <a:gd name="connsiteX1" fmla="*/ 2245488 w 2245488"/>
                <a:gd name="connsiteY1" fmla="*/ 0 h 648183"/>
                <a:gd name="connsiteX2" fmla="*/ 2245488 w 2245488"/>
                <a:gd name="connsiteY2" fmla="*/ 648183 h 648183"/>
              </a:gdLst>
              <a:ahLst/>
              <a:cxnLst>
                <a:cxn ang="0">
                  <a:pos x="connsiteX0" y="connsiteY0"/>
                </a:cxn>
                <a:cxn ang="0">
                  <a:pos x="connsiteX1" y="connsiteY1"/>
                </a:cxn>
                <a:cxn ang="0">
                  <a:pos x="connsiteX2" y="connsiteY2"/>
                </a:cxn>
              </a:cxnLst>
              <a:rect l="l" t="t" r="r" b="b"/>
              <a:pathLst>
                <a:path w="2245488" h="648183">
                  <a:moveTo>
                    <a:pt x="0" y="0"/>
                  </a:moveTo>
                  <a:lnTo>
                    <a:pt x="2245488" y="0"/>
                  </a:lnTo>
                  <a:lnTo>
                    <a:pt x="2245488" y="648183"/>
                  </a:lnTo>
                </a:path>
              </a:pathLst>
            </a:custGeom>
            <a:ln w="28575">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05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29" name="Freeform 28"/>
            <p:cNvSpPr/>
            <p:nvPr/>
          </p:nvSpPr>
          <p:spPr bwMode="auto">
            <a:xfrm flipH="1">
              <a:off x="657879" y="2493766"/>
              <a:ext cx="1527240" cy="305850"/>
            </a:xfrm>
            <a:custGeom>
              <a:avLst/>
              <a:gdLst>
                <a:gd name="connsiteX0" fmla="*/ 0 w 2245488"/>
                <a:gd name="connsiteY0" fmla="*/ 0 h 648183"/>
                <a:gd name="connsiteX1" fmla="*/ 2245488 w 2245488"/>
                <a:gd name="connsiteY1" fmla="*/ 0 h 648183"/>
                <a:gd name="connsiteX2" fmla="*/ 2245488 w 2245488"/>
                <a:gd name="connsiteY2" fmla="*/ 648183 h 648183"/>
              </a:gdLst>
              <a:ahLst/>
              <a:cxnLst>
                <a:cxn ang="0">
                  <a:pos x="connsiteX0" y="connsiteY0"/>
                </a:cxn>
                <a:cxn ang="0">
                  <a:pos x="connsiteX1" y="connsiteY1"/>
                </a:cxn>
                <a:cxn ang="0">
                  <a:pos x="connsiteX2" y="connsiteY2"/>
                </a:cxn>
              </a:cxnLst>
              <a:rect l="l" t="t" r="r" b="b"/>
              <a:pathLst>
                <a:path w="2245488" h="648183">
                  <a:moveTo>
                    <a:pt x="0" y="0"/>
                  </a:moveTo>
                  <a:lnTo>
                    <a:pt x="2245488" y="0"/>
                  </a:lnTo>
                  <a:lnTo>
                    <a:pt x="2245488" y="648183"/>
                  </a:lnTo>
                </a:path>
              </a:pathLst>
            </a:custGeom>
            <a:ln w="28575">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05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505050"/>
                </a:solidFill>
                <a:effectLst/>
                <a:uLnTx/>
                <a:uFillTx/>
                <a:latin typeface="Segoe UI Semilight"/>
                <a:ea typeface="+mn-ea"/>
                <a:cs typeface="+mn-cs"/>
              </a:endParaRPr>
            </a:p>
          </p:txBody>
        </p:sp>
      </p:grpSp>
    </p:spTree>
    <p:extLst>
      <p:ext uri="{BB962C8B-B14F-4D97-AF65-F5344CB8AC3E}">
        <p14:creationId xmlns:p14="http://schemas.microsoft.com/office/powerpoint/2010/main" val="2505317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par>
                                <p:cTn id="8" presetID="10" presetClass="entr" presetSubtype="0" fill="hold" nodeType="withEffect">
                                  <p:stCondLst>
                                    <p:cond delay="8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42" presetClass="path" presetSubtype="0" decel="100000" fill="hold" nodeType="withEffect">
                                  <p:stCondLst>
                                    <p:cond delay="500"/>
                                  </p:stCondLst>
                                  <p:childTnLst>
                                    <p:animMotion origin="layout" path="M 3.64565E-6 -4.72991E-6 L 3.64565E-6 0.25012 " pathEditMode="relative" rAng="0" ptsTypes="AA">
                                      <p:cBhvr>
                                        <p:cTn id="12" dur="750" spd="-100000" fill="hold"/>
                                        <p:tgtEl>
                                          <p:spTgt spid="7"/>
                                        </p:tgtEl>
                                        <p:attrNameLst>
                                          <p:attrName>ppt_x</p:attrName>
                                          <p:attrName>ppt_y</p:attrName>
                                        </p:attrNameLst>
                                      </p:cBhvr>
                                      <p:rCtr x="0" y="12506"/>
                                    </p:animMotion>
                                  </p:childTnLst>
                                </p:cTn>
                              </p:par>
                              <p:par>
                                <p:cTn id="13" presetID="10" presetClass="entr" presetSubtype="0" fill="hold" nodeType="withEffect">
                                  <p:stCondLst>
                                    <p:cond delay="9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42" presetClass="path" presetSubtype="0" decel="100000" fill="hold" nodeType="withEffect">
                                  <p:stCondLst>
                                    <p:cond delay="600"/>
                                  </p:stCondLst>
                                  <p:childTnLst>
                                    <p:animMotion origin="layout" path="M 3.64565E-6 -4.72991E-6 L 3.64565E-6 0.25012 " pathEditMode="relative" rAng="0" ptsTypes="AA">
                                      <p:cBhvr>
                                        <p:cTn id="17" dur="750" spd="-100000" fill="hold"/>
                                        <p:tgtEl>
                                          <p:spTgt spid="8"/>
                                        </p:tgtEl>
                                        <p:attrNameLst>
                                          <p:attrName>ppt_x</p:attrName>
                                          <p:attrName>ppt_y</p:attrName>
                                        </p:attrNameLst>
                                      </p:cBhvr>
                                      <p:rCtr x="0" y="12506"/>
                                    </p:animMotion>
                                  </p:childTnLst>
                                </p:cTn>
                              </p:par>
                              <p:par>
                                <p:cTn id="18" presetID="10" presetClass="entr" presetSubtype="0" fill="hold" nodeType="withEffect">
                                  <p:stCondLst>
                                    <p:cond delay="100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42" presetClass="path" presetSubtype="0" decel="100000" fill="hold" nodeType="withEffect">
                                  <p:stCondLst>
                                    <p:cond delay="700"/>
                                  </p:stCondLst>
                                  <p:childTnLst>
                                    <p:animMotion origin="layout" path="M 3.64565E-6 -4.72991E-6 L 3.64565E-6 0.25012 " pathEditMode="relative" rAng="0" ptsTypes="AA">
                                      <p:cBhvr>
                                        <p:cTn id="22" dur="750" spd="-100000" fill="hold"/>
                                        <p:tgtEl>
                                          <p:spTgt spid="9"/>
                                        </p:tgtEl>
                                        <p:attrNameLst>
                                          <p:attrName>ppt_x</p:attrName>
                                          <p:attrName>ppt_y</p:attrName>
                                        </p:attrNameLst>
                                      </p:cBhvr>
                                      <p:rCtr x="0" y="12506"/>
                                    </p:animMotion>
                                  </p:childTnLst>
                                </p:cTn>
                              </p:par>
                              <p:par>
                                <p:cTn id="23" presetID="10" presetClass="entr" presetSubtype="0" fill="hold" nodeType="withEffect">
                                  <p:stCondLst>
                                    <p:cond delay="110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42" presetClass="path" presetSubtype="0" decel="100000" fill="hold" nodeType="withEffect">
                                  <p:stCondLst>
                                    <p:cond delay="800"/>
                                  </p:stCondLst>
                                  <p:childTnLst>
                                    <p:animMotion origin="layout" path="M 3.64565E-6 -4.72991E-6 L 3.64565E-6 0.25012 " pathEditMode="relative" rAng="0" ptsTypes="AA">
                                      <p:cBhvr>
                                        <p:cTn id="27" dur="750" spd="-100000" fill="hold"/>
                                        <p:tgtEl>
                                          <p:spTgt spid="10"/>
                                        </p:tgtEl>
                                        <p:attrNameLst>
                                          <p:attrName>ppt_x</p:attrName>
                                          <p:attrName>ppt_y</p:attrName>
                                        </p:attrNameLst>
                                      </p:cBhvr>
                                      <p:rCtr x="0" y="12506"/>
                                    </p:animMotion>
                                  </p:childTnLst>
                                </p:cTn>
                              </p:par>
                              <p:par>
                                <p:cTn id="28" presetID="10" presetClass="entr" presetSubtype="0" fill="hold" nodeType="withEffect">
                                  <p:stCondLst>
                                    <p:cond delay="120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par>
                                <p:cTn id="31" presetID="42" presetClass="path" presetSubtype="0" decel="100000" fill="hold" nodeType="withEffect">
                                  <p:stCondLst>
                                    <p:cond delay="900"/>
                                  </p:stCondLst>
                                  <p:childTnLst>
                                    <p:animMotion origin="layout" path="M 3.64565E-6 -4.72991E-6 L 3.64565E-6 0.25012 " pathEditMode="relative" rAng="0" ptsTypes="AA">
                                      <p:cBhvr>
                                        <p:cTn id="32" dur="750" spd="-100000" fill="hold"/>
                                        <p:tgtEl>
                                          <p:spTgt spid="11"/>
                                        </p:tgtEl>
                                        <p:attrNameLst>
                                          <p:attrName>ppt_x</p:attrName>
                                          <p:attrName>ppt_y</p:attrName>
                                        </p:attrNameLst>
                                      </p:cBhvr>
                                      <p:rCtr x="0" y="1250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A8713F5D-E627-4163-AB48-45E352BEF654}"/>
              </a:ext>
              <a:ext uri="{C183D7F6-B498-43B3-948B-1728B52AA6E4}">
                <adec:decorative xmlns:adec="http://schemas.microsoft.com/office/drawing/2017/decorative" val="1"/>
              </a:ext>
            </a:extLst>
          </p:cNvPr>
          <p:cNvSpPr/>
          <p:nvPr/>
        </p:nvSpPr>
        <p:spPr>
          <a:xfrm>
            <a:off x="0" y="4428789"/>
            <a:ext cx="12192000" cy="2429212"/>
          </a:xfrm>
          <a:prstGeom prst="rect">
            <a:avLst/>
          </a:prstGeom>
          <a:solidFill>
            <a:schemeClr val="accent2"/>
          </a:solidFill>
          <a:ln w="10795"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 name="Title 2">
            <a:extLst>
              <a:ext uri="{FF2B5EF4-FFF2-40B4-BE49-F238E27FC236}">
                <a16:creationId xmlns:a16="http://schemas.microsoft.com/office/drawing/2014/main" id="{DE21D18C-C9C0-41B5-9E08-24C8632B6A2A}"/>
              </a:ext>
            </a:extLst>
          </p:cNvPr>
          <p:cNvSpPr>
            <a:spLocks noGrp="1"/>
          </p:cNvSpPr>
          <p:nvPr>
            <p:ph type="title"/>
          </p:nvPr>
        </p:nvSpPr>
        <p:spPr/>
        <p:txBody>
          <a:bodyPr/>
          <a:lstStyle/>
          <a:p>
            <a:r>
              <a:rPr lang="en-US"/>
              <a:t>A modernization strategy drives innovation + growth</a:t>
            </a:r>
            <a:endParaRPr lang="en-AU"/>
          </a:p>
        </p:txBody>
      </p:sp>
      <p:sp>
        <p:nvSpPr>
          <p:cNvPr id="7" name="TextBox 6">
            <a:extLst>
              <a:ext uri="{FF2B5EF4-FFF2-40B4-BE49-F238E27FC236}">
                <a16:creationId xmlns:a16="http://schemas.microsoft.com/office/drawing/2014/main" id="{108214D6-FAFB-47DE-9986-46F1AFC010D8}"/>
              </a:ext>
            </a:extLst>
          </p:cNvPr>
          <p:cNvSpPr txBox="1"/>
          <p:nvPr/>
        </p:nvSpPr>
        <p:spPr>
          <a:xfrm>
            <a:off x="592974" y="6284319"/>
            <a:ext cx="5897448" cy="30777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000" b="0" i="0" u="none" strike="noStrike" kern="1200" cap="none" spc="0" normalizeH="0" baseline="30000" noProof="0">
                <a:ln>
                  <a:noFill/>
                </a:ln>
                <a:solidFill>
                  <a:srgbClr val="FFFFFF"/>
                </a:solidFill>
                <a:effectLst/>
                <a:uLnTx/>
                <a:uFillTx/>
                <a:latin typeface="Segoe UI"/>
                <a:ea typeface="+mn-ea"/>
                <a:cs typeface="+mn-cs"/>
              </a:rPr>
              <a:t>1</a:t>
            </a:r>
            <a:r>
              <a:rPr kumimoji="0" lang="en-AU" sz="1000" b="0" i="0" u="none" strike="noStrike" kern="1200" cap="none" spc="0" normalizeH="0" baseline="0" noProof="0">
                <a:ln>
                  <a:noFill/>
                </a:ln>
                <a:solidFill>
                  <a:srgbClr val="FFFFFF"/>
                </a:solidFill>
                <a:effectLst/>
                <a:uLnTx/>
                <a:uFillTx/>
                <a:latin typeface="Segoe UI"/>
                <a:ea typeface="+mn-ea"/>
                <a:cs typeface="+mn-cs"/>
              </a:rPr>
              <a:t>The Total Economic Impact™ Of Microsoft Azure Platform-As-A Service, Forrester Consulting, June 2016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30000" noProof="0">
                <a:ln>
                  <a:noFill/>
                </a:ln>
                <a:solidFill>
                  <a:srgbClr val="FFFFFF"/>
                </a:solidFill>
                <a:effectLst/>
                <a:uLnTx/>
                <a:uFillTx/>
                <a:latin typeface="Segoe UI"/>
                <a:ea typeface="Tahoma" pitchFamily="34" charset="0"/>
                <a:cs typeface="Segoe UI Semibold" panose="020B0702040204020203" pitchFamily="34" charset="0"/>
                <a:sym typeface="Segoe UI" panose="020B0502040204020203" pitchFamily="34" charset="0"/>
              </a:rPr>
              <a:t>3</a:t>
            </a:r>
            <a:r>
              <a:rPr kumimoji="0" lang="en-US" sz="1000" b="0" i="0" u="none" strike="noStrike" kern="1200" cap="none" spc="0" normalizeH="0" baseline="0" noProof="0">
                <a:ln>
                  <a:noFill/>
                </a:ln>
                <a:solidFill>
                  <a:srgbClr val="FFFFFF"/>
                </a:solidFill>
                <a:effectLst/>
                <a:uLnTx/>
                <a:uFillTx/>
                <a:latin typeface="Segoe UI"/>
                <a:ea typeface="Tahoma" pitchFamily="34" charset="0"/>
                <a:cs typeface="Segoe UI Semibold" panose="020B0702040204020203" pitchFamily="34" charset="0"/>
                <a:sym typeface="Segoe UI" panose="020B0502040204020203" pitchFamily="34" charset="0"/>
              </a:rPr>
              <a:t>Source: </a:t>
            </a:r>
            <a:r>
              <a:rPr kumimoji="0" lang="en-US" sz="1000" b="0" i="0" u="none" strike="noStrike" kern="1200" cap="none" spc="0" normalizeH="0" baseline="0" noProof="0">
                <a:ln>
                  <a:noFill/>
                </a:ln>
                <a:solidFill>
                  <a:srgbClr val="FFFFFF"/>
                </a:solidFill>
                <a:effectLst/>
                <a:uLnTx/>
                <a:uFillTx/>
                <a:latin typeface="Segoe UI"/>
                <a:ea typeface="Tahoma" pitchFamily="34" charset="0"/>
                <a:cs typeface="Segoe UI" panose="020B0502040204020203" pitchFamily="34" charset="0"/>
                <a:sym typeface="Segoe UI" panose="020B0502040204020203" pitchFamily="34" charset="0"/>
              </a:rPr>
              <a:t>Keystone Strategy interviews Oct 2015 - Mar 2016</a:t>
            </a:r>
          </a:p>
        </p:txBody>
      </p:sp>
      <p:grpSp>
        <p:nvGrpSpPr>
          <p:cNvPr id="2" name="Group 1" descr="80% Administration">
            <a:extLst>
              <a:ext uri="{FF2B5EF4-FFF2-40B4-BE49-F238E27FC236}">
                <a16:creationId xmlns:a16="http://schemas.microsoft.com/office/drawing/2014/main" id="{D6074287-002A-4689-ADC8-715A61581330}"/>
              </a:ext>
            </a:extLst>
          </p:cNvPr>
          <p:cNvGrpSpPr/>
          <p:nvPr/>
        </p:nvGrpSpPr>
        <p:grpSpPr>
          <a:xfrm>
            <a:off x="1233655" y="1331835"/>
            <a:ext cx="2278087" cy="1121296"/>
            <a:chOff x="1087044" y="1331835"/>
            <a:chExt cx="2278087" cy="1121296"/>
          </a:xfrm>
        </p:grpSpPr>
        <p:sp>
          <p:nvSpPr>
            <p:cNvPr id="8" name="Arrow: Down 7">
              <a:extLst>
                <a:ext uri="{FF2B5EF4-FFF2-40B4-BE49-F238E27FC236}">
                  <a16:creationId xmlns:a16="http://schemas.microsoft.com/office/drawing/2014/main" id="{DA1D20FC-28C4-447B-AD6C-B578A42320F1}"/>
                </a:ext>
              </a:extLst>
            </p:cNvPr>
            <p:cNvSpPr/>
            <p:nvPr/>
          </p:nvSpPr>
          <p:spPr bwMode="auto">
            <a:xfrm>
              <a:off x="1087044" y="1462202"/>
              <a:ext cx="541446" cy="860562"/>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AU" sz="2400" b="1"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nvGrpSpPr>
            <p:cNvPr id="5" name="Group 4">
              <a:extLst>
                <a:ext uri="{FF2B5EF4-FFF2-40B4-BE49-F238E27FC236}">
                  <a16:creationId xmlns:a16="http://schemas.microsoft.com/office/drawing/2014/main" id="{C5FCBCBF-8E6B-4160-BCAB-C938BCCE39DF}"/>
                </a:ext>
              </a:extLst>
            </p:cNvPr>
            <p:cNvGrpSpPr/>
            <p:nvPr/>
          </p:nvGrpSpPr>
          <p:grpSpPr>
            <a:xfrm>
              <a:off x="1496991" y="1331835"/>
              <a:ext cx="1868140" cy="1121296"/>
              <a:chOff x="1496991" y="1331835"/>
              <a:chExt cx="1868140" cy="1121296"/>
            </a:xfrm>
          </p:grpSpPr>
          <p:sp>
            <p:nvSpPr>
              <p:cNvPr id="9" name="TextBox 8" descr="80% administration">
                <a:extLst>
                  <a:ext uri="{FF2B5EF4-FFF2-40B4-BE49-F238E27FC236}">
                    <a16:creationId xmlns:a16="http://schemas.microsoft.com/office/drawing/2014/main" id="{354255EC-EDD2-4DFE-843D-D982AB087278}"/>
                  </a:ext>
                </a:extLst>
              </p:cNvPr>
              <p:cNvSpPr txBox="1"/>
              <p:nvPr/>
            </p:nvSpPr>
            <p:spPr>
              <a:xfrm>
                <a:off x="1496991" y="1331835"/>
                <a:ext cx="1868140" cy="96026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4800" b="0" i="0" u="none" strike="noStrike" kern="1200" cap="none" spc="0" normalizeH="0" baseline="0" noProof="0">
                    <a:ln>
                      <a:noFill/>
                    </a:ln>
                    <a:solidFill>
                      <a:srgbClr val="0078D4"/>
                    </a:solidFill>
                    <a:effectLst/>
                    <a:uLnTx/>
                    <a:uFillTx/>
                    <a:latin typeface="Segoe UI Semibold"/>
                    <a:ea typeface="Segoe UI Black" panose="020B0A02040204020203" pitchFamily="34" charset="0"/>
                    <a:cs typeface="+mn-cs"/>
                  </a:rPr>
                  <a:t>80%</a:t>
                </a:r>
              </a:p>
            </p:txBody>
          </p:sp>
          <p:sp>
            <p:nvSpPr>
              <p:cNvPr id="10" name="TextBox 9">
                <a:extLst>
                  <a:ext uri="{FF2B5EF4-FFF2-40B4-BE49-F238E27FC236}">
                    <a16:creationId xmlns:a16="http://schemas.microsoft.com/office/drawing/2014/main" id="{29A3E64C-F358-4B87-BAE8-A97A74B07415}"/>
                  </a:ext>
                </a:extLst>
              </p:cNvPr>
              <p:cNvSpPr txBox="1"/>
              <p:nvPr/>
            </p:nvSpPr>
            <p:spPr>
              <a:xfrm>
                <a:off x="1526064" y="1936066"/>
                <a:ext cx="1751120" cy="517065"/>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1600" b="0" i="0" u="none" strike="noStrike" kern="1200" cap="none" spc="0" normalizeH="0" baseline="0" noProof="0">
                    <a:ln>
                      <a:noFill/>
                    </a:ln>
                    <a:solidFill>
                      <a:srgbClr val="000000"/>
                    </a:solidFill>
                    <a:effectLst/>
                    <a:uLnTx/>
                    <a:uFillTx/>
                    <a:latin typeface="Segoe UI Semibold"/>
                    <a:ea typeface="+mn-ea"/>
                    <a:cs typeface="+mn-cs"/>
                  </a:rPr>
                  <a:t>Administration</a:t>
                </a:r>
              </a:p>
            </p:txBody>
          </p:sp>
        </p:grpSp>
      </p:grpSp>
      <p:sp>
        <p:nvSpPr>
          <p:cNvPr id="11" name="TextBox 10">
            <a:extLst>
              <a:ext uri="{FF2B5EF4-FFF2-40B4-BE49-F238E27FC236}">
                <a16:creationId xmlns:a16="http://schemas.microsoft.com/office/drawing/2014/main" id="{6106929C-F332-4B11-9866-60C3E4212BBB}"/>
              </a:ext>
            </a:extLst>
          </p:cNvPr>
          <p:cNvSpPr txBox="1"/>
          <p:nvPr/>
        </p:nvSpPr>
        <p:spPr>
          <a:xfrm>
            <a:off x="805123" y="2765217"/>
            <a:ext cx="3135151" cy="1117229"/>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1800" b="0" i="0" u="none" strike="noStrike" kern="1200" cap="none" spc="0" normalizeH="0" baseline="0" noProof="0">
                <a:ln>
                  <a:noFill/>
                </a:ln>
                <a:solidFill>
                  <a:srgbClr val="000000"/>
                </a:solidFill>
                <a:effectLst/>
                <a:uLnTx/>
                <a:uFillTx/>
                <a:latin typeface="Segoe UI "/>
                <a:ea typeface="+mn-ea"/>
                <a:cs typeface="+mn-cs"/>
              </a:rPr>
              <a:t>Remove patching, network</a:t>
            </a:r>
            <a:br>
              <a:rPr kumimoji="0" lang="en-AU" sz="1800" b="0" i="0" u="none" strike="noStrike" kern="1200" cap="none" spc="0" normalizeH="0" baseline="0" noProof="0">
                <a:ln>
                  <a:noFill/>
                </a:ln>
                <a:solidFill>
                  <a:srgbClr val="000000"/>
                </a:solidFill>
                <a:effectLst/>
                <a:uLnTx/>
                <a:uFillTx/>
                <a:latin typeface="Segoe UI "/>
                <a:ea typeface="+mn-ea"/>
                <a:cs typeface="+mn-cs"/>
              </a:rPr>
            </a:br>
            <a:r>
              <a:rPr kumimoji="0" lang="en-AU" sz="1800" b="0" i="0" u="none" strike="noStrike" kern="1200" cap="none" spc="0" normalizeH="0" baseline="0" noProof="0">
                <a:ln>
                  <a:noFill/>
                </a:ln>
                <a:solidFill>
                  <a:srgbClr val="000000"/>
                </a:solidFill>
                <a:effectLst/>
                <a:uLnTx/>
                <a:uFillTx/>
                <a:latin typeface="Segoe UI "/>
                <a:ea typeface="+mn-ea"/>
                <a:cs typeface="+mn-cs"/>
              </a:rPr>
              <a:t>setup, firewall configuration</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1800" b="0" i="0" u="none" strike="noStrike" kern="1200" cap="none" spc="0" normalizeH="0" baseline="0" noProof="0">
                <a:ln>
                  <a:noFill/>
                </a:ln>
                <a:solidFill>
                  <a:srgbClr val="000000"/>
                </a:solidFill>
                <a:effectLst/>
                <a:uLnTx/>
                <a:uFillTx/>
                <a:latin typeface="Segoe UI "/>
                <a:ea typeface="+mn-ea"/>
                <a:cs typeface="+mn-cs"/>
              </a:rPr>
              <a:t>Enable application innovation</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AU" sz="1400" b="0" i="1" u="none" strike="noStrike" kern="1200" cap="none" spc="0" normalizeH="0" baseline="0" noProof="0">
                <a:ln>
                  <a:noFill/>
                </a:ln>
                <a:solidFill>
                  <a:srgbClr val="000000"/>
                </a:solidFill>
                <a:effectLst/>
                <a:uLnTx/>
                <a:uFillTx/>
                <a:latin typeface="Segoe UI"/>
                <a:ea typeface="+mn-ea"/>
                <a:cs typeface="+mn-cs"/>
              </a:rPr>
              <a:t>—</a:t>
            </a:r>
            <a:r>
              <a:rPr kumimoji="0" lang="en-AU" sz="1400" b="0" i="0" u="none" strike="noStrike" kern="1200" cap="none" spc="0" normalizeH="0" baseline="0" noProof="0">
                <a:ln>
                  <a:noFill/>
                </a:ln>
                <a:solidFill>
                  <a:srgbClr val="000000"/>
                </a:solidFill>
                <a:effectLst/>
                <a:uLnTx/>
                <a:uFillTx/>
                <a:latin typeface="Segoe UI"/>
                <a:ea typeface="+mn-ea"/>
                <a:cs typeface="+mn-cs"/>
              </a:rPr>
              <a:t>Forrester TEI of Azure</a:t>
            </a:r>
            <a:r>
              <a:rPr kumimoji="0" lang="en-AU" sz="1400" b="0" i="0" u="none" strike="noStrike" kern="1200" cap="none" spc="0" normalizeH="0" baseline="30000" noProof="0">
                <a:ln>
                  <a:noFill/>
                </a:ln>
                <a:solidFill>
                  <a:srgbClr val="000000"/>
                </a:solidFill>
                <a:effectLst/>
                <a:uLnTx/>
                <a:uFillTx/>
                <a:latin typeface="Segoe UI"/>
                <a:ea typeface="+mn-ea"/>
                <a:cs typeface="+mn-cs"/>
              </a:rPr>
              <a:t>1</a:t>
            </a:r>
          </a:p>
        </p:txBody>
      </p:sp>
      <p:sp>
        <p:nvSpPr>
          <p:cNvPr id="23" name="TextBox 22">
            <a:extLst>
              <a:ext uri="{FF2B5EF4-FFF2-40B4-BE49-F238E27FC236}">
                <a16:creationId xmlns:a16="http://schemas.microsoft.com/office/drawing/2014/main" id="{6BA18B7F-13CC-4867-9673-0AE4BCE84D94}"/>
              </a:ext>
            </a:extLst>
          </p:cNvPr>
          <p:cNvSpPr txBox="1"/>
          <p:nvPr/>
        </p:nvSpPr>
        <p:spPr>
          <a:xfrm>
            <a:off x="8470859" y="2759523"/>
            <a:ext cx="3486648" cy="1366528"/>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1800" b="0" i="0" u="none" strike="noStrike" kern="1200" cap="none" spc="0" normalizeH="0" baseline="0" noProof="0">
                <a:ln>
                  <a:noFill/>
                </a:ln>
                <a:solidFill>
                  <a:srgbClr val="000000"/>
                </a:solidFill>
                <a:effectLst/>
                <a:uLnTx/>
                <a:uFillTx/>
                <a:latin typeface="Segoe UI "/>
                <a:ea typeface="+mn-ea"/>
                <a:cs typeface="+mn-cs"/>
              </a:rPr>
              <a:t>With cloud, we collect data we couldn’t before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1800" b="0" i="0" u="none" strike="noStrike" kern="1200" cap="none" spc="0" normalizeH="0" baseline="0" noProof="0">
                <a:ln>
                  <a:noFill/>
                </a:ln>
                <a:solidFill>
                  <a:srgbClr val="000000"/>
                </a:solidFill>
                <a:effectLst/>
                <a:uLnTx/>
                <a:uFillTx/>
                <a:latin typeface="Segoe UI "/>
                <a:ea typeface="+mn-ea"/>
                <a:cs typeface="+mn-cs"/>
              </a:rPr>
              <a:t>Make personal connections that standout in sea of information</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AU" sz="1400" b="0" i="1" u="none" strike="noStrike" kern="1200" cap="none" spc="0" normalizeH="0" baseline="0" noProof="0">
                <a:ln>
                  <a:noFill/>
                </a:ln>
                <a:solidFill>
                  <a:srgbClr val="000000"/>
                </a:solidFill>
                <a:effectLst/>
                <a:uLnTx/>
                <a:uFillTx/>
                <a:latin typeface="Segoe UI"/>
                <a:ea typeface="+mn-ea"/>
                <a:cs typeface="+mn-cs"/>
              </a:rPr>
              <a:t>—</a:t>
            </a:r>
            <a:r>
              <a:rPr kumimoji="0" lang="en-AU" sz="1400" b="0" i="0" u="none" strike="noStrike" kern="1200" cap="none" spc="0" normalizeH="0" baseline="0" noProof="0">
                <a:ln>
                  <a:noFill/>
                </a:ln>
                <a:solidFill>
                  <a:srgbClr val="000000"/>
                </a:solidFill>
                <a:effectLst/>
                <a:uLnTx/>
                <a:uFillTx/>
                <a:latin typeface="Segoe UI"/>
                <a:ea typeface="+mn-ea"/>
                <a:cs typeface="+mn-cs"/>
              </a:rPr>
              <a:t>Anheuser-Busch InBev</a:t>
            </a:r>
          </a:p>
        </p:txBody>
      </p:sp>
      <p:grpSp>
        <p:nvGrpSpPr>
          <p:cNvPr id="13" name="Group 12" descr="website running in minutes">
            <a:extLst>
              <a:ext uri="{FF2B5EF4-FFF2-40B4-BE49-F238E27FC236}">
                <a16:creationId xmlns:a16="http://schemas.microsoft.com/office/drawing/2014/main" id="{18C6512A-4EF6-4AF0-BAC1-AC551DD90509}"/>
              </a:ext>
            </a:extLst>
          </p:cNvPr>
          <p:cNvGrpSpPr/>
          <p:nvPr/>
        </p:nvGrpSpPr>
        <p:grpSpPr>
          <a:xfrm>
            <a:off x="4783003" y="1511412"/>
            <a:ext cx="3060051" cy="866235"/>
            <a:chOff x="4359773" y="1511412"/>
            <a:chExt cx="3060051" cy="866235"/>
          </a:xfrm>
        </p:grpSpPr>
        <p:sp>
          <p:nvSpPr>
            <p:cNvPr id="25" name="speedometer_2" descr="spedometer">
              <a:extLst>
                <a:ext uri="{FF2B5EF4-FFF2-40B4-BE49-F238E27FC236}">
                  <a16:creationId xmlns:a16="http://schemas.microsoft.com/office/drawing/2014/main" id="{7F5DACFD-FF6E-4ED1-91CE-63B0688A2C6C}"/>
                </a:ext>
              </a:extLst>
            </p:cNvPr>
            <p:cNvSpPr>
              <a:spLocks noChangeAspect="1" noEditPoints="1"/>
            </p:cNvSpPr>
            <p:nvPr/>
          </p:nvSpPr>
          <p:spPr bwMode="auto">
            <a:xfrm>
              <a:off x="4359773" y="1514523"/>
              <a:ext cx="741610" cy="741610"/>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381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9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latin typeface="Segoe UI"/>
                <a:ea typeface="+mn-ea"/>
                <a:cs typeface="+mn-cs"/>
              </a:endParaRPr>
            </a:p>
          </p:txBody>
        </p:sp>
        <p:sp>
          <p:nvSpPr>
            <p:cNvPr id="26" name="TextBox 25">
              <a:extLst>
                <a:ext uri="{FF2B5EF4-FFF2-40B4-BE49-F238E27FC236}">
                  <a16:creationId xmlns:a16="http://schemas.microsoft.com/office/drawing/2014/main" id="{6B3796ED-36A0-4C2C-B8A0-D0CB0BF87C56}"/>
                </a:ext>
              </a:extLst>
            </p:cNvPr>
            <p:cNvSpPr txBox="1"/>
            <p:nvPr/>
          </p:nvSpPr>
          <p:spPr>
            <a:xfrm>
              <a:off x="5243828" y="1511412"/>
              <a:ext cx="2175996" cy="221599"/>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1600" b="0" i="0" u="none" strike="noStrike" kern="1200" cap="none" spc="0" normalizeH="0" baseline="0" noProof="0">
                  <a:ln>
                    <a:noFill/>
                  </a:ln>
                  <a:solidFill>
                    <a:srgbClr val="000000"/>
                  </a:solidFill>
                  <a:effectLst/>
                  <a:uLnTx/>
                  <a:uFillTx/>
                  <a:latin typeface="Segoe UI Semibold"/>
                  <a:ea typeface="+mn-ea"/>
                  <a:cs typeface="+mn-cs"/>
                </a:rPr>
                <a:t>Websites running in </a:t>
              </a:r>
            </a:p>
          </p:txBody>
        </p:sp>
        <p:sp>
          <p:nvSpPr>
            <p:cNvPr id="17" name="Rectangle 16">
              <a:extLst>
                <a:ext uri="{FF2B5EF4-FFF2-40B4-BE49-F238E27FC236}">
                  <a16:creationId xmlns:a16="http://schemas.microsoft.com/office/drawing/2014/main" id="{4B624865-4A63-4AEC-BEF5-448F5819C696}"/>
                </a:ext>
              </a:extLst>
            </p:cNvPr>
            <p:cNvSpPr/>
            <p:nvPr/>
          </p:nvSpPr>
          <p:spPr>
            <a:xfrm>
              <a:off x="5243827" y="1675916"/>
              <a:ext cx="2140842" cy="701731"/>
            </a:xfrm>
            <a:prstGeom prst="rect">
              <a:avLst/>
            </a:prstGeom>
          </p:spPr>
          <p:txBody>
            <a:bodyPr wrap="none" lIns="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4400" b="0" i="0" u="none" strike="noStrike" kern="1200" cap="none" spc="0" normalizeH="0" baseline="0" noProof="0">
                  <a:ln>
                    <a:noFill/>
                  </a:ln>
                  <a:solidFill>
                    <a:srgbClr val="0078D4"/>
                  </a:solidFill>
                  <a:effectLst/>
                  <a:uLnTx/>
                  <a:uFillTx/>
                  <a:latin typeface="Segoe UI Semibold"/>
                  <a:ea typeface="Segoe UI Black" panose="020B0A02040204020203" pitchFamily="34" charset="0"/>
                  <a:cs typeface="+mn-cs"/>
                </a:rPr>
                <a:t>minutes</a:t>
              </a:r>
            </a:p>
          </p:txBody>
        </p:sp>
      </p:grpSp>
      <p:sp>
        <p:nvSpPr>
          <p:cNvPr id="29" name="TextBox 28">
            <a:extLst>
              <a:ext uri="{FF2B5EF4-FFF2-40B4-BE49-F238E27FC236}">
                <a16:creationId xmlns:a16="http://schemas.microsoft.com/office/drawing/2014/main" id="{F6E2BDAC-F3F4-4D74-9A30-5CBF6687D977}"/>
              </a:ext>
            </a:extLst>
          </p:cNvPr>
          <p:cNvSpPr txBox="1"/>
          <p:nvPr/>
        </p:nvSpPr>
        <p:spPr>
          <a:xfrm>
            <a:off x="4335816" y="2764162"/>
            <a:ext cx="3954425" cy="901785"/>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1800" b="0" i="0" u="none" strike="noStrike" kern="1200" cap="none" spc="0" normalizeH="0" baseline="0" noProof="0">
                <a:ln>
                  <a:noFill/>
                </a:ln>
                <a:solidFill>
                  <a:srgbClr val="000000"/>
                </a:solidFill>
                <a:effectLst/>
                <a:uLnTx/>
                <a:uFillTx/>
                <a:latin typeface="Segoe UI "/>
                <a:ea typeface="+mn-ea"/>
                <a:cs typeface="+mn-cs"/>
              </a:rPr>
              <a:t>Remove the need to wait for servers</a:t>
            </a:r>
            <a:r>
              <a:rPr kumimoji="0" lang="en-AU" sz="1800" b="0" i="0" u="none" strike="noStrike" kern="1200" cap="none" spc="0" normalizeH="0" baseline="30000" noProof="0">
                <a:ln>
                  <a:noFill/>
                </a:ln>
                <a:solidFill>
                  <a:srgbClr val="000000"/>
                </a:solidFill>
                <a:effectLst/>
                <a:uLnTx/>
                <a:uFillTx/>
                <a:latin typeface="Segoe UI "/>
                <a:ea typeface="+mn-ea"/>
                <a:cs typeface="+mn-cs"/>
              </a:rPr>
              <a:t>2</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1800" b="0" i="0" u="none" strike="noStrike" kern="1200" cap="none" spc="0" normalizeH="0" baseline="0" noProof="0">
                <a:ln>
                  <a:noFill/>
                </a:ln>
                <a:solidFill>
                  <a:srgbClr val="000000"/>
                </a:solidFill>
                <a:effectLst/>
                <a:uLnTx/>
                <a:uFillTx/>
                <a:latin typeface="Segoe UI "/>
                <a:ea typeface="+mn-ea"/>
                <a:cs typeface="+mn-cs"/>
              </a:rPr>
              <a:t>Improve app delivery time by 50%</a:t>
            </a:r>
            <a:r>
              <a:rPr kumimoji="0" lang="en-AU" sz="1800" b="0" i="0" u="none" strike="noStrike" kern="1200" cap="none" spc="0" normalizeH="0" baseline="30000" noProof="0">
                <a:ln>
                  <a:noFill/>
                </a:ln>
                <a:solidFill>
                  <a:srgbClr val="000000"/>
                </a:solidFill>
                <a:effectLst/>
                <a:uLnTx/>
                <a:uFillTx/>
                <a:latin typeface="Segoe UI "/>
                <a:ea typeface="+mn-ea"/>
                <a:cs typeface="+mn-cs"/>
              </a:rPr>
              <a:t>1</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AU" sz="1800" b="0" i="0" u="none" strike="noStrike" kern="1200" cap="none" spc="0" normalizeH="0" baseline="0" noProof="0">
              <a:ln>
                <a:noFill/>
              </a:ln>
              <a:solidFill>
                <a:srgbClr val="000000"/>
              </a:solidFill>
              <a:effectLst/>
              <a:uLnTx/>
              <a:uFillTx/>
              <a:latin typeface="Segoe UI "/>
              <a:ea typeface="+mn-ea"/>
              <a:cs typeface="+mn-cs"/>
            </a:endParaRPr>
          </a:p>
        </p:txBody>
      </p:sp>
      <p:sp>
        <p:nvSpPr>
          <p:cNvPr id="19" name="Rectangle 18">
            <a:extLst>
              <a:ext uri="{FF2B5EF4-FFF2-40B4-BE49-F238E27FC236}">
                <a16:creationId xmlns:a16="http://schemas.microsoft.com/office/drawing/2014/main" id="{219D760F-E7D8-4325-BDCE-0C1736D860BA}"/>
              </a:ext>
            </a:extLst>
          </p:cNvPr>
          <p:cNvSpPr/>
          <p:nvPr/>
        </p:nvSpPr>
        <p:spPr>
          <a:xfrm>
            <a:off x="635503" y="4617333"/>
            <a:ext cx="10920995" cy="461665"/>
          </a:xfrm>
          <a:prstGeom prst="rect">
            <a:avLst/>
          </a:prstGeom>
        </p:spPr>
        <p:txBody>
          <a:bodyPr wrap="squar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50" normalizeH="0" baseline="0" noProof="0">
                <a:ln w="3175">
                  <a:noFill/>
                </a:ln>
                <a:solidFill>
                  <a:srgbClr val="FFFFFF"/>
                </a:solidFill>
                <a:effectLst/>
                <a:uLnTx/>
                <a:uFillTx/>
                <a:latin typeface="Segoe UI "/>
                <a:ea typeface="+mn-ea"/>
                <a:cs typeface="Segoe UI Light" panose="020B0502040204020203" pitchFamily="34" charset="0"/>
              </a:rPr>
              <a:t>Organizations that harness data, the cloud, and AI outperform their peers</a:t>
            </a:r>
            <a:r>
              <a:rPr kumimoji="0" lang="en-US" sz="2400" b="0" i="0" u="none" strike="noStrike" kern="1200" cap="none" spc="-50" normalizeH="0" baseline="30000" noProof="0">
                <a:ln w="3175">
                  <a:noFill/>
                </a:ln>
                <a:solidFill>
                  <a:srgbClr val="FFFFFF"/>
                </a:solidFill>
                <a:effectLst/>
                <a:uLnTx/>
                <a:uFillTx/>
                <a:latin typeface="Segoe UI "/>
                <a:ea typeface="+mn-ea"/>
                <a:cs typeface="Segoe UI Light" panose="020B0502040204020203" pitchFamily="34" charset="0"/>
              </a:rPr>
              <a:t>3</a:t>
            </a:r>
          </a:p>
        </p:txBody>
      </p:sp>
      <p:sp>
        <p:nvSpPr>
          <p:cNvPr id="37" name="Rectangle 36">
            <a:extLst>
              <a:ext uri="{FF2B5EF4-FFF2-40B4-BE49-F238E27FC236}">
                <a16:creationId xmlns:a16="http://schemas.microsoft.com/office/drawing/2014/main" id="{94CAA83C-C5AD-430C-9794-38F1B3290768}"/>
              </a:ext>
            </a:extLst>
          </p:cNvPr>
          <p:cNvSpPr/>
          <p:nvPr/>
        </p:nvSpPr>
        <p:spPr>
          <a:xfrm>
            <a:off x="3404907" y="5295102"/>
            <a:ext cx="1304818"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FFFFFF"/>
                </a:solidFill>
                <a:effectLst/>
                <a:uLnTx/>
                <a:uFillTx/>
                <a:latin typeface="Segoe UI Semibold" panose="020B0502040204020203" pitchFamily="34" charset="0"/>
                <a:ea typeface="Segoe UI Semibold" charset="0"/>
                <a:cs typeface="Segoe UI Semibold" panose="020B0502040204020203" pitchFamily="34" charset="0"/>
              </a:rPr>
              <a:t>operating margin </a:t>
            </a:r>
          </a:p>
        </p:txBody>
      </p:sp>
      <p:grpSp>
        <p:nvGrpSpPr>
          <p:cNvPr id="31" name="Group 30" descr="~2x">
            <a:extLst>
              <a:ext uri="{FF2B5EF4-FFF2-40B4-BE49-F238E27FC236}">
                <a16:creationId xmlns:a16="http://schemas.microsoft.com/office/drawing/2014/main" id="{0596714F-BD0E-44AC-A519-C727E8CE4C14}"/>
              </a:ext>
            </a:extLst>
          </p:cNvPr>
          <p:cNvGrpSpPr/>
          <p:nvPr/>
        </p:nvGrpSpPr>
        <p:grpSpPr>
          <a:xfrm>
            <a:off x="2237793" y="5035619"/>
            <a:ext cx="1367747" cy="1126462"/>
            <a:chOff x="1817166" y="5197465"/>
            <a:chExt cx="1367747" cy="1126462"/>
          </a:xfrm>
        </p:grpSpPr>
        <p:sp>
          <p:nvSpPr>
            <p:cNvPr id="39" name="TextBox 38">
              <a:extLst>
                <a:ext uri="{FF2B5EF4-FFF2-40B4-BE49-F238E27FC236}">
                  <a16:creationId xmlns:a16="http://schemas.microsoft.com/office/drawing/2014/main" id="{D5A5D362-EA61-4289-9E1B-19643E875A00}"/>
                </a:ext>
              </a:extLst>
            </p:cNvPr>
            <p:cNvSpPr txBox="1"/>
            <p:nvPr/>
          </p:nvSpPr>
          <p:spPr>
            <a:xfrm>
              <a:off x="2004462" y="5197465"/>
              <a:ext cx="1180451" cy="1126462"/>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6000" b="1" i="0" u="none" strike="noStrike" kern="1200" cap="none" spc="0" normalizeH="0" baseline="0" noProof="0">
                  <a:ln>
                    <a:noFill/>
                  </a:ln>
                  <a:solidFill>
                    <a:srgbClr val="50E6FF"/>
                  </a:solidFill>
                  <a:effectLst/>
                  <a:uLnTx/>
                  <a:uFillTx/>
                  <a:latin typeface="Segoe UI Semibold" panose="020B0702040204020203" pitchFamily="34" charset="0"/>
                  <a:ea typeface="Segoe UI Black" panose="020B0A02040204020203" pitchFamily="34" charset="0"/>
                  <a:cs typeface="Segoe UI Semibold" panose="020B0702040204020203" pitchFamily="34" charset="0"/>
                </a:rPr>
                <a:t>2x</a:t>
              </a:r>
            </a:p>
          </p:txBody>
        </p:sp>
        <p:sp>
          <p:nvSpPr>
            <p:cNvPr id="28" name="TextBox 27">
              <a:extLst>
                <a:ext uri="{FF2B5EF4-FFF2-40B4-BE49-F238E27FC236}">
                  <a16:creationId xmlns:a16="http://schemas.microsoft.com/office/drawing/2014/main" id="{F7F0F874-E40C-4034-A9DF-558A475C441A}"/>
                </a:ext>
              </a:extLst>
            </p:cNvPr>
            <p:cNvSpPr txBox="1"/>
            <p:nvPr/>
          </p:nvSpPr>
          <p:spPr>
            <a:xfrm>
              <a:off x="1817166" y="5420505"/>
              <a:ext cx="58894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2400" b="0" i="0" u="none" strike="noStrike" kern="1200" cap="none" spc="0" normalizeH="0" baseline="0" noProof="0">
                  <a:ln>
                    <a:noFill/>
                  </a:ln>
                  <a:solidFill>
                    <a:srgbClr val="FFFFFF"/>
                  </a:solidFill>
                  <a:effectLst/>
                  <a:uLnTx/>
                  <a:uFillTx/>
                  <a:latin typeface="Segoe UI Black" panose="020B0A02040204020203" pitchFamily="34" charset="0"/>
                  <a:ea typeface="Segoe UI Black" panose="020B0A02040204020203" pitchFamily="34" charset="0"/>
                  <a:cs typeface="+mn-cs"/>
                </a:rPr>
                <a:t>~</a:t>
              </a:r>
            </a:p>
          </p:txBody>
        </p:sp>
      </p:grpSp>
      <p:sp>
        <p:nvSpPr>
          <p:cNvPr id="38" name="Rectangle 37">
            <a:extLst>
              <a:ext uri="{FF2B5EF4-FFF2-40B4-BE49-F238E27FC236}">
                <a16:creationId xmlns:a16="http://schemas.microsoft.com/office/drawing/2014/main" id="{EC7EFD4A-C6F6-478D-97C9-B56118F2B2DE}"/>
              </a:ext>
            </a:extLst>
          </p:cNvPr>
          <p:cNvSpPr/>
          <p:nvPr/>
        </p:nvSpPr>
        <p:spPr>
          <a:xfrm>
            <a:off x="7860617" y="5243903"/>
            <a:ext cx="2093590"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FFFFFF"/>
                </a:solidFill>
                <a:effectLst/>
                <a:uLnTx/>
                <a:uFillTx/>
                <a:latin typeface="Segoe UI Semibold" panose="020B0502040204020203" pitchFamily="34" charset="0"/>
                <a:ea typeface="Segoe UI Semibold" charset="0"/>
                <a:cs typeface="Segoe UI Semibold" panose="020B0502040204020203" pitchFamily="34" charset="0"/>
              </a:rPr>
              <a:t>additional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FFFFFF"/>
                </a:solidFill>
                <a:effectLst/>
                <a:uLnTx/>
                <a:uFillTx/>
                <a:latin typeface="Segoe UI Semibold" panose="020B0502040204020203" pitchFamily="34" charset="0"/>
                <a:ea typeface="Segoe UI Semibold" charset="0"/>
                <a:cs typeface="Segoe UI Semibold" panose="020B0502040204020203" pitchFamily="34" charset="0"/>
              </a:rPr>
              <a:t>operating income</a:t>
            </a:r>
          </a:p>
        </p:txBody>
      </p:sp>
      <p:sp>
        <p:nvSpPr>
          <p:cNvPr id="33" name="Rectangle 32">
            <a:extLst>
              <a:ext uri="{FF2B5EF4-FFF2-40B4-BE49-F238E27FC236}">
                <a16:creationId xmlns:a16="http://schemas.microsoft.com/office/drawing/2014/main" id="{38F9B08A-B78C-4D64-8FA4-C1CA5D4AE462}"/>
              </a:ext>
            </a:extLst>
          </p:cNvPr>
          <p:cNvSpPr/>
          <p:nvPr/>
        </p:nvSpPr>
        <p:spPr>
          <a:xfrm>
            <a:off x="5541895" y="5137185"/>
            <a:ext cx="2484976" cy="923330"/>
          </a:xfrm>
          <a:prstGeom prst="rect">
            <a:avLst/>
          </a:prstGeom>
        </p:spPr>
        <p:txBody>
          <a:bodyPr wrap="none">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6000" b="1" i="0" u="none" strike="noStrike" kern="1200" cap="none" spc="0" normalizeH="0" baseline="0" noProof="0">
                <a:ln>
                  <a:noFill/>
                </a:ln>
                <a:solidFill>
                  <a:srgbClr val="50E6FF"/>
                </a:solidFill>
                <a:effectLst/>
                <a:uLnTx/>
                <a:uFillTx/>
                <a:latin typeface="Segoe UI Semibold" panose="020B0702040204020203" pitchFamily="34" charset="0"/>
                <a:ea typeface="Segoe UI Black" panose="020B0A02040204020203" pitchFamily="34" charset="0"/>
                <a:cs typeface="Segoe UI Semibold" panose="020B0702040204020203" pitchFamily="34" charset="0"/>
              </a:rPr>
              <a:t>$100M</a:t>
            </a:r>
          </a:p>
        </p:txBody>
      </p:sp>
      <p:grpSp>
        <p:nvGrpSpPr>
          <p:cNvPr id="15" name="Group 14" descr="DAta analysis">
            <a:extLst>
              <a:ext uri="{FF2B5EF4-FFF2-40B4-BE49-F238E27FC236}">
                <a16:creationId xmlns:a16="http://schemas.microsoft.com/office/drawing/2014/main" id="{FE483143-F2B9-4316-91BA-B3B5AE962A9F}"/>
              </a:ext>
            </a:extLst>
          </p:cNvPr>
          <p:cNvGrpSpPr/>
          <p:nvPr/>
        </p:nvGrpSpPr>
        <p:grpSpPr>
          <a:xfrm>
            <a:off x="9071881" y="1492198"/>
            <a:ext cx="2284605" cy="816655"/>
            <a:chOff x="8888161" y="1492198"/>
            <a:chExt cx="2284605" cy="816655"/>
          </a:xfrm>
        </p:grpSpPr>
        <p:sp>
          <p:nvSpPr>
            <p:cNvPr id="20" name="Arrow: Down 19" descr="Up arrow">
              <a:extLst>
                <a:ext uri="{FF2B5EF4-FFF2-40B4-BE49-F238E27FC236}">
                  <a16:creationId xmlns:a16="http://schemas.microsoft.com/office/drawing/2014/main" id="{AAC18581-9ECD-428E-AC1B-6338E041640A}"/>
                </a:ext>
              </a:extLst>
            </p:cNvPr>
            <p:cNvSpPr/>
            <p:nvPr/>
          </p:nvSpPr>
          <p:spPr bwMode="auto">
            <a:xfrm rot="10800000">
              <a:off x="8888161" y="1528581"/>
              <a:ext cx="520993" cy="741610"/>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AU" sz="24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nvGrpSpPr>
            <p:cNvPr id="14" name="Group 13">
              <a:extLst>
                <a:ext uri="{FF2B5EF4-FFF2-40B4-BE49-F238E27FC236}">
                  <a16:creationId xmlns:a16="http://schemas.microsoft.com/office/drawing/2014/main" id="{93462434-D963-4F21-B109-DE138AACBEA1}"/>
                </a:ext>
              </a:extLst>
            </p:cNvPr>
            <p:cNvGrpSpPr/>
            <p:nvPr/>
          </p:nvGrpSpPr>
          <p:grpSpPr>
            <a:xfrm>
              <a:off x="9486205" y="1492198"/>
              <a:ext cx="1686561" cy="816655"/>
              <a:chOff x="9486205" y="1492198"/>
              <a:chExt cx="1686561" cy="816655"/>
            </a:xfrm>
          </p:grpSpPr>
          <p:sp>
            <p:nvSpPr>
              <p:cNvPr id="22" name="TextBox 21">
                <a:extLst>
                  <a:ext uri="{FF2B5EF4-FFF2-40B4-BE49-F238E27FC236}">
                    <a16:creationId xmlns:a16="http://schemas.microsoft.com/office/drawing/2014/main" id="{2BA212EB-6D90-43D4-8E75-93A2202ACAC1}"/>
                  </a:ext>
                </a:extLst>
              </p:cNvPr>
              <p:cNvSpPr txBox="1"/>
              <p:nvPr/>
            </p:nvSpPr>
            <p:spPr>
              <a:xfrm>
                <a:off x="9486205" y="1492198"/>
                <a:ext cx="1686561" cy="553998"/>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4000" b="0" i="0" u="none" strike="noStrike" kern="1200" cap="none" spc="0" normalizeH="0" baseline="0" noProof="0">
                    <a:ln>
                      <a:noFill/>
                    </a:ln>
                    <a:solidFill>
                      <a:srgbClr val="0078D4"/>
                    </a:solidFill>
                    <a:effectLst/>
                    <a:uLnTx/>
                    <a:uFillTx/>
                    <a:latin typeface="Segoe UI Semibold"/>
                    <a:ea typeface="Segoe UI Black" panose="020B0A02040204020203" pitchFamily="34" charset="0"/>
                    <a:cs typeface="+mn-cs"/>
                  </a:rPr>
                  <a:t>Data</a:t>
                </a:r>
                <a:endParaRPr kumimoji="0" lang="en-AU" sz="1600" b="0" i="0" u="none" strike="noStrike" kern="1200" cap="none" spc="0" normalizeH="0" baseline="0" noProof="0">
                  <a:ln>
                    <a:noFill/>
                  </a:ln>
                  <a:solidFill>
                    <a:srgbClr val="000000"/>
                  </a:solidFill>
                  <a:effectLst/>
                  <a:uLnTx/>
                  <a:uFillTx/>
                  <a:latin typeface="Segoe UI Semibold"/>
                  <a:ea typeface="+mn-ea"/>
                  <a:cs typeface="+mn-cs"/>
                </a:endParaRPr>
              </a:p>
            </p:txBody>
          </p:sp>
          <p:sp>
            <p:nvSpPr>
              <p:cNvPr id="43" name="TextBox 42">
                <a:extLst>
                  <a:ext uri="{FF2B5EF4-FFF2-40B4-BE49-F238E27FC236}">
                    <a16:creationId xmlns:a16="http://schemas.microsoft.com/office/drawing/2014/main" id="{348641FE-8D35-4355-88B6-117254CB998F}"/>
                  </a:ext>
                </a:extLst>
              </p:cNvPr>
              <p:cNvSpPr txBox="1"/>
              <p:nvPr/>
            </p:nvSpPr>
            <p:spPr>
              <a:xfrm>
                <a:off x="9486206" y="2059554"/>
                <a:ext cx="924620" cy="249299"/>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AU" sz="1800" b="0" i="0" u="none" strike="noStrike" kern="1200" cap="none" spc="0" normalizeH="0" baseline="0" noProof="0">
                    <a:ln>
                      <a:noFill/>
                    </a:ln>
                    <a:solidFill>
                      <a:srgbClr val="000000"/>
                    </a:solidFill>
                    <a:effectLst/>
                    <a:uLnTx/>
                    <a:uFillTx/>
                    <a:latin typeface="Segoe UI Semibold"/>
                    <a:ea typeface="+mn-ea"/>
                    <a:cs typeface="+mn-cs"/>
                  </a:rPr>
                  <a:t>analysis</a:t>
                </a:r>
              </a:p>
            </p:txBody>
          </p:sp>
        </p:grpSp>
      </p:grpSp>
    </p:spTree>
    <p:extLst>
      <p:ext uri="{BB962C8B-B14F-4D97-AF65-F5344CB8AC3E}">
        <p14:creationId xmlns:p14="http://schemas.microsoft.com/office/powerpoint/2010/main" val="121145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8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nodeType="withEffect">
                                  <p:stCondLst>
                                    <p:cond delay="500"/>
                                  </p:stCondLst>
                                  <p:childTnLst>
                                    <p:animMotion origin="layout" path="M -1.25E-6 4.07407E-6 L -1.25E-6 0.25023 " pathEditMode="relative" rAng="0" ptsTypes="AA">
                                      <p:cBhvr>
                                        <p:cTn id="9" dur="750" spd="-100000" fill="hold"/>
                                        <p:tgtEl>
                                          <p:spTgt spid="2"/>
                                        </p:tgtEl>
                                        <p:attrNameLst>
                                          <p:attrName>ppt_x</p:attrName>
                                          <p:attrName>ppt_y</p:attrName>
                                        </p:attrNameLst>
                                      </p:cBhvr>
                                      <p:rCtr x="0" y="12500"/>
                                    </p:animMotion>
                                  </p:childTnLst>
                                </p:cTn>
                              </p:par>
                              <p:par>
                                <p:cTn id="10" presetID="10" presetClass="entr" presetSubtype="0" fill="hold" grpId="0" nodeType="withEffect">
                                  <p:stCondLst>
                                    <p:cond delay="8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500"/>
                                  </p:stCondLst>
                                  <p:childTnLst>
                                    <p:animMotion origin="layout" path="M -1.25E-6 -2.22222E-6 L -1.25E-6 0.25023 " pathEditMode="relative" rAng="0" ptsTypes="AA">
                                      <p:cBhvr>
                                        <p:cTn id="14" dur="750" spd="-100000" fill="hold"/>
                                        <p:tgtEl>
                                          <p:spTgt spid="11"/>
                                        </p:tgtEl>
                                        <p:attrNameLst>
                                          <p:attrName>ppt_x</p:attrName>
                                          <p:attrName>ppt_y</p:attrName>
                                        </p:attrNameLst>
                                      </p:cBhvr>
                                      <p:rCtr x="0" y="12500"/>
                                    </p:animMotion>
                                  </p:childTnLst>
                                </p:cTn>
                              </p:par>
                              <p:par>
                                <p:cTn id="15" presetID="10" presetClass="entr" presetSubtype="0" fill="hold" nodeType="withEffect">
                                  <p:stCondLst>
                                    <p:cond delay="90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42" presetClass="path" presetSubtype="0" decel="100000" fill="hold" nodeType="withEffect">
                                  <p:stCondLst>
                                    <p:cond delay="600"/>
                                  </p:stCondLst>
                                  <p:childTnLst>
                                    <p:animMotion origin="layout" path="M 1.45833E-6 -4.81481E-6 L 1.45833E-6 0.25024 " pathEditMode="relative" rAng="0" ptsTypes="AA">
                                      <p:cBhvr>
                                        <p:cTn id="19" dur="750" spd="-100000" fill="hold"/>
                                        <p:tgtEl>
                                          <p:spTgt spid="13"/>
                                        </p:tgtEl>
                                        <p:attrNameLst>
                                          <p:attrName>ppt_x</p:attrName>
                                          <p:attrName>ppt_y</p:attrName>
                                        </p:attrNameLst>
                                      </p:cBhvr>
                                      <p:rCtr x="0" y="12500"/>
                                    </p:animMotion>
                                  </p:childTnLst>
                                </p:cTn>
                              </p:par>
                              <p:par>
                                <p:cTn id="20" presetID="10" presetClass="entr" presetSubtype="0" fill="hold" grpId="0" nodeType="withEffect">
                                  <p:stCondLst>
                                    <p:cond delay="90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42" presetClass="path" presetSubtype="0" decel="100000" fill="hold" grpId="1" nodeType="withEffect">
                                  <p:stCondLst>
                                    <p:cond delay="600"/>
                                  </p:stCondLst>
                                  <p:childTnLst>
                                    <p:animMotion origin="layout" path="M 1.66667E-6 0 L 1.66667E-6 0.25023 " pathEditMode="relative" rAng="0" ptsTypes="AA">
                                      <p:cBhvr>
                                        <p:cTn id="24" dur="750" spd="-100000" fill="hold"/>
                                        <p:tgtEl>
                                          <p:spTgt spid="29"/>
                                        </p:tgtEl>
                                        <p:attrNameLst>
                                          <p:attrName>ppt_x</p:attrName>
                                          <p:attrName>ppt_y</p:attrName>
                                        </p:attrNameLst>
                                      </p:cBhvr>
                                      <p:rCtr x="0" y="12500"/>
                                    </p:animMotion>
                                  </p:childTnLst>
                                </p:cTn>
                              </p:par>
                              <p:par>
                                <p:cTn id="25" presetID="10" presetClass="entr" presetSubtype="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par>
                                <p:cTn id="28" presetID="42" presetClass="path" presetSubtype="0" decel="100000" fill="hold" nodeType="withEffect">
                                  <p:stCondLst>
                                    <p:cond delay="700"/>
                                  </p:stCondLst>
                                  <p:childTnLst>
                                    <p:animMotion origin="layout" path="M -4.16667E-7 -3.33333E-6 L -4.16667E-7 0.25023 " pathEditMode="relative" rAng="0" ptsTypes="AA">
                                      <p:cBhvr>
                                        <p:cTn id="29" dur="750" spd="-100000" fill="hold"/>
                                        <p:tgtEl>
                                          <p:spTgt spid="15"/>
                                        </p:tgtEl>
                                        <p:attrNameLst>
                                          <p:attrName>ppt_x</p:attrName>
                                          <p:attrName>ppt_y</p:attrName>
                                        </p:attrNameLst>
                                      </p:cBhvr>
                                      <p:rCtr x="0" y="12500"/>
                                    </p:animMotion>
                                  </p:childTnLst>
                                </p:cTn>
                              </p:par>
                              <p:par>
                                <p:cTn id="30" presetID="10" presetClass="entr" presetSubtype="0" fill="hold" grpId="0" nodeType="withEffect">
                                  <p:stCondLst>
                                    <p:cond delay="100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42" presetClass="path" presetSubtype="0" decel="100000" fill="hold" grpId="1" nodeType="withEffect">
                                  <p:stCondLst>
                                    <p:cond delay="700"/>
                                  </p:stCondLst>
                                  <p:childTnLst>
                                    <p:animMotion origin="layout" path="M -4.16667E-7 -1.85185E-6 L -4.16667E-7 0.25023 " pathEditMode="relative" rAng="0" ptsTypes="AA">
                                      <p:cBhvr>
                                        <p:cTn id="34" dur="750" spd="-100000" fill="hold"/>
                                        <p:tgtEl>
                                          <p:spTgt spid="23"/>
                                        </p:tgtEl>
                                        <p:attrNameLst>
                                          <p:attrName>ppt_x</p:attrName>
                                          <p:attrName>ppt_y</p:attrName>
                                        </p:attrNameLst>
                                      </p:cBhvr>
                                      <p:rCtr x="0" y="12500"/>
                                    </p:animMotion>
                                  </p:childTnLst>
                                </p:cTn>
                              </p:par>
                              <p:par>
                                <p:cTn id="35" presetID="10" presetClass="entr" presetSubtype="0" fill="hold" grpId="0" nodeType="withEffect">
                                  <p:stCondLst>
                                    <p:cond delay="180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par>
                                <p:cTn id="38" presetID="42" presetClass="path" presetSubtype="0" decel="100000" fill="hold" grpId="1" nodeType="withEffect">
                                  <p:stCondLst>
                                    <p:cond delay="1500"/>
                                  </p:stCondLst>
                                  <p:childTnLst>
                                    <p:animMotion origin="layout" path="M 3.64565E-6 -4.72991E-6 L 3.64565E-6 0.25012 " pathEditMode="relative" rAng="0" ptsTypes="AA">
                                      <p:cBhvr>
                                        <p:cTn id="39" dur="750" spd="-100000" fill="hold"/>
                                        <p:tgtEl>
                                          <p:spTgt spid="36"/>
                                        </p:tgtEl>
                                        <p:attrNameLst>
                                          <p:attrName>ppt_x</p:attrName>
                                          <p:attrName>ppt_y</p:attrName>
                                        </p:attrNameLst>
                                      </p:cBhvr>
                                      <p:rCtr x="0" y="12506"/>
                                    </p:animMotion>
                                  </p:childTnLst>
                                </p:cTn>
                              </p:par>
                              <p:par>
                                <p:cTn id="40" presetID="10" presetClass="entr" presetSubtype="0" fill="hold" grpId="0" nodeType="withEffect">
                                  <p:stCondLst>
                                    <p:cond delay="180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par>
                                <p:cTn id="43" presetID="42" presetClass="path" presetSubtype="0" decel="100000" fill="hold" grpId="1" nodeType="withEffect">
                                  <p:stCondLst>
                                    <p:cond delay="1500"/>
                                  </p:stCondLst>
                                  <p:childTnLst>
                                    <p:animMotion origin="layout" path="M 3.64565E-6 -4.72991E-6 L 3.64565E-6 0.25012 " pathEditMode="relative" rAng="0" ptsTypes="AA">
                                      <p:cBhvr>
                                        <p:cTn id="44" dur="750" spd="-100000" fill="hold"/>
                                        <p:tgtEl>
                                          <p:spTgt spid="19"/>
                                        </p:tgtEl>
                                        <p:attrNameLst>
                                          <p:attrName>ppt_x</p:attrName>
                                          <p:attrName>ppt_y</p:attrName>
                                        </p:attrNameLst>
                                      </p:cBhvr>
                                      <p:rCtr x="0" y="12506"/>
                                    </p:animMotion>
                                  </p:childTnLst>
                                </p:cTn>
                              </p:par>
                              <p:par>
                                <p:cTn id="45" presetID="10" presetClass="entr" presetSubtype="0" fill="hold" grpId="0" nodeType="withEffect">
                                  <p:stCondLst>
                                    <p:cond delay="180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500"/>
                                        <p:tgtEl>
                                          <p:spTgt spid="37"/>
                                        </p:tgtEl>
                                      </p:cBhvr>
                                    </p:animEffect>
                                  </p:childTnLst>
                                </p:cTn>
                              </p:par>
                              <p:par>
                                <p:cTn id="48" presetID="42" presetClass="path" presetSubtype="0" decel="100000" fill="hold" grpId="1" nodeType="withEffect">
                                  <p:stCondLst>
                                    <p:cond delay="1500"/>
                                  </p:stCondLst>
                                  <p:childTnLst>
                                    <p:animMotion origin="layout" path="M 3.64565E-6 -4.72991E-6 L 3.64565E-6 0.25012 " pathEditMode="relative" rAng="0" ptsTypes="AA">
                                      <p:cBhvr>
                                        <p:cTn id="49" dur="750" spd="-100000" fill="hold"/>
                                        <p:tgtEl>
                                          <p:spTgt spid="37"/>
                                        </p:tgtEl>
                                        <p:attrNameLst>
                                          <p:attrName>ppt_x</p:attrName>
                                          <p:attrName>ppt_y</p:attrName>
                                        </p:attrNameLst>
                                      </p:cBhvr>
                                      <p:rCtr x="0" y="12506"/>
                                    </p:animMotion>
                                  </p:childTnLst>
                                </p:cTn>
                              </p:par>
                              <p:par>
                                <p:cTn id="50" presetID="10" presetClass="entr" presetSubtype="0" fill="hold" grpId="0" nodeType="withEffect">
                                  <p:stCondLst>
                                    <p:cond delay="180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500"/>
                                        <p:tgtEl>
                                          <p:spTgt spid="33"/>
                                        </p:tgtEl>
                                      </p:cBhvr>
                                    </p:animEffect>
                                  </p:childTnLst>
                                </p:cTn>
                              </p:par>
                              <p:par>
                                <p:cTn id="53" presetID="42" presetClass="path" presetSubtype="0" decel="100000" fill="hold" grpId="1" nodeType="withEffect">
                                  <p:stCondLst>
                                    <p:cond delay="1500"/>
                                  </p:stCondLst>
                                  <p:childTnLst>
                                    <p:animMotion origin="layout" path="M 3.64565E-6 -4.72991E-6 L 3.64565E-6 0.25012 " pathEditMode="relative" rAng="0" ptsTypes="AA">
                                      <p:cBhvr>
                                        <p:cTn id="54" dur="750" spd="-100000" fill="hold"/>
                                        <p:tgtEl>
                                          <p:spTgt spid="33"/>
                                        </p:tgtEl>
                                        <p:attrNameLst>
                                          <p:attrName>ppt_x</p:attrName>
                                          <p:attrName>ppt_y</p:attrName>
                                        </p:attrNameLst>
                                      </p:cBhvr>
                                      <p:rCtr x="0" y="12506"/>
                                    </p:animMotion>
                                  </p:childTnLst>
                                </p:cTn>
                              </p:par>
                              <p:par>
                                <p:cTn id="55" presetID="10" presetClass="entr" presetSubtype="0" fill="hold" grpId="0" nodeType="withEffect">
                                  <p:stCondLst>
                                    <p:cond delay="1800"/>
                                  </p:stCondLst>
                                  <p:childTnLst>
                                    <p:set>
                                      <p:cBhvr>
                                        <p:cTn id="56" dur="1" fill="hold">
                                          <p:stCondLst>
                                            <p:cond delay="0"/>
                                          </p:stCondLst>
                                        </p:cTn>
                                        <p:tgtEl>
                                          <p:spTgt spid="38"/>
                                        </p:tgtEl>
                                        <p:attrNameLst>
                                          <p:attrName>style.visibility</p:attrName>
                                        </p:attrNameLst>
                                      </p:cBhvr>
                                      <p:to>
                                        <p:strVal val="visible"/>
                                      </p:to>
                                    </p:set>
                                    <p:animEffect transition="in" filter="fade">
                                      <p:cBhvr>
                                        <p:cTn id="57" dur="500"/>
                                        <p:tgtEl>
                                          <p:spTgt spid="38"/>
                                        </p:tgtEl>
                                      </p:cBhvr>
                                    </p:animEffect>
                                  </p:childTnLst>
                                </p:cTn>
                              </p:par>
                              <p:par>
                                <p:cTn id="58" presetID="42" presetClass="path" presetSubtype="0" decel="100000" fill="hold" grpId="1" nodeType="withEffect">
                                  <p:stCondLst>
                                    <p:cond delay="1500"/>
                                  </p:stCondLst>
                                  <p:childTnLst>
                                    <p:animMotion origin="layout" path="M 3.64565E-6 -4.72991E-6 L 3.64565E-6 0.25012 " pathEditMode="relative" rAng="0" ptsTypes="AA">
                                      <p:cBhvr>
                                        <p:cTn id="59" dur="750" spd="-100000" fill="hold"/>
                                        <p:tgtEl>
                                          <p:spTgt spid="38"/>
                                        </p:tgtEl>
                                        <p:attrNameLst>
                                          <p:attrName>ppt_x</p:attrName>
                                          <p:attrName>ppt_y</p:attrName>
                                        </p:attrNameLst>
                                      </p:cBhvr>
                                      <p:rCtr x="0" y="12506"/>
                                    </p:animMotion>
                                  </p:childTnLst>
                                </p:cTn>
                              </p:par>
                              <p:par>
                                <p:cTn id="60" presetID="10" presetClass="entr" presetSubtype="0" fill="hold" nodeType="withEffect">
                                  <p:stCondLst>
                                    <p:cond delay="1800"/>
                                  </p:stCondLst>
                                  <p:childTnLst>
                                    <p:set>
                                      <p:cBhvr>
                                        <p:cTn id="61" dur="1" fill="hold">
                                          <p:stCondLst>
                                            <p:cond delay="0"/>
                                          </p:stCondLst>
                                        </p:cTn>
                                        <p:tgtEl>
                                          <p:spTgt spid="31"/>
                                        </p:tgtEl>
                                        <p:attrNameLst>
                                          <p:attrName>style.visibility</p:attrName>
                                        </p:attrNameLst>
                                      </p:cBhvr>
                                      <p:to>
                                        <p:strVal val="visible"/>
                                      </p:to>
                                    </p:set>
                                    <p:animEffect transition="in" filter="fade">
                                      <p:cBhvr>
                                        <p:cTn id="62" dur="500"/>
                                        <p:tgtEl>
                                          <p:spTgt spid="31"/>
                                        </p:tgtEl>
                                      </p:cBhvr>
                                    </p:animEffect>
                                  </p:childTnLst>
                                </p:cTn>
                              </p:par>
                              <p:par>
                                <p:cTn id="63" presetID="42" presetClass="path" presetSubtype="0" decel="100000" fill="hold" nodeType="withEffect">
                                  <p:stCondLst>
                                    <p:cond delay="1500"/>
                                  </p:stCondLst>
                                  <p:childTnLst>
                                    <p:animMotion origin="layout" path="M 3.64565E-6 -4.72991E-6 L 3.64565E-6 0.25012 " pathEditMode="relative" rAng="0" ptsTypes="AA">
                                      <p:cBhvr>
                                        <p:cTn id="64" dur="750" spd="-100000" fill="hold"/>
                                        <p:tgtEl>
                                          <p:spTgt spid="31"/>
                                        </p:tgtEl>
                                        <p:attrNameLst>
                                          <p:attrName>ppt_x</p:attrName>
                                          <p:attrName>ppt_y</p:attrName>
                                        </p:attrNameLst>
                                      </p:cBhvr>
                                      <p:rCtr x="0" y="12506"/>
                                    </p:animMotion>
                                  </p:childTnLst>
                                </p:cTn>
                              </p:par>
                              <p:par>
                                <p:cTn id="65" presetID="10" presetClass="entr" presetSubtype="0" fill="hold" grpId="0" nodeType="withEffect">
                                  <p:stCondLst>
                                    <p:cond delay="1800"/>
                                  </p:stCondLst>
                                  <p:childTnLst>
                                    <p:set>
                                      <p:cBhvr>
                                        <p:cTn id="66" dur="1" fill="hold">
                                          <p:stCondLst>
                                            <p:cond delay="0"/>
                                          </p:stCondLst>
                                        </p:cTn>
                                        <p:tgtEl>
                                          <p:spTgt spid="7"/>
                                        </p:tgtEl>
                                        <p:attrNameLst>
                                          <p:attrName>style.visibility</p:attrName>
                                        </p:attrNameLst>
                                      </p:cBhvr>
                                      <p:to>
                                        <p:strVal val="visible"/>
                                      </p:to>
                                    </p:set>
                                    <p:animEffect transition="in" filter="fade">
                                      <p:cBhvr>
                                        <p:cTn id="67" dur="500"/>
                                        <p:tgtEl>
                                          <p:spTgt spid="7"/>
                                        </p:tgtEl>
                                      </p:cBhvr>
                                    </p:animEffect>
                                  </p:childTnLst>
                                </p:cTn>
                              </p:par>
                              <p:par>
                                <p:cTn id="68" presetID="42" presetClass="path" presetSubtype="0" decel="100000" fill="hold" grpId="1" nodeType="withEffect">
                                  <p:stCondLst>
                                    <p:cond delay="1500"/>
                                  </p:stCondLst>
                                  <p:childTnLst>
                                    <p:animMotion origin="layout" path="M 3.64565E-6 -4.72991E-6 L 3.64565E-6 0.25012 " pathEditMode="relative" rAng="0" ptsTypes="AA">
                                      <p:cBhvr>
                                        <p:cTn id="69" dur="750" spd="-100000" fill="hold"/>
                                        <p:tgtEl>
                                          <p:spTgt spid="7"/>
                                        </p:tgtEl>
                                        <p:attrNameLst>
                                          <p:attrName>ppt_x</p:attrName>
                                          <p:attrName>ppt_y</p:attrName>
                                        </p:attrNameLst>
                                      </p:cBhvr>
                                      <p:rCtr x="0" y="1250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6" grpId="1" animBg="1"/>
      <p:bldP spid="7" grpId="0"/>
      <p:bldP spid="7" grpId="1"/>
      <p:bldP spid="11" grpId="0"/>
      <p:bldP spid="11" grpId="1"/>
      <p:bldP spid="23" grpId="0"/>
      <p:bldP spid="23" grpId="1"/>
      <p:bldP spid="29" grpId="0"/>
      <p:bldP spid="29" grpId="1"/>
      <p:bldP spid="19" grpId="0"/>
      <p:bldP spid="19" grpId="1"/>
      <p:bldP spid="37" grpId="0"/>
      <p:bldP spid="37" grpId="1"/>
      <p:bldP spid="38" grpId="0"/>
      <p:bldP spid="38" grpId="1"/>
      <p:bldP spid="33" grpId="0"/>
      <p:bldP spid="33"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F86FBA53-C5FB-46DA-AD24-312BD2F7686D}"/>
              </a:ext>
            </a:extLst>
          </p:cNvPr>
          <p:cNvSpPr txBox="1">
            <a:spLocks/>
          </p:cNvSpPr>
          <p:nvPr/>
        </p:nvSpPr>
        <p:spPr>
          <a:xfrm>
            <a:off x="584200" y="2428727"/>
            <a:ext cx="5510213" cy="2215991"/>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a:ln w="3175">
                  <a:noFill/>
                </a:ln>
                <a:solidFill>
                  <a:srgbClr val="50E6FF"/>
                </a:solidFill>
                <a:effectLst/>
                <a:uLnTx/>
                <a:uFillTx/>
                <a:latin typeface="Segoe UI Semibold"/>
                <a:ea typeface="+mn-ea"/>
                <a:cs typeface="Segoe UI" pitchFamily="34" charset="0"/>
              </a:rPr>
              <a:t>…but change is difficult. We understand this impacts people, culture, and can feel risky.</a:t>
            </a:r>
          </a:p>
        </p:txBody>
      </p:sp>
      <p:sp>
        <p:nvSpPr>
          <p:cNvPr id="17" name="Rectangle 16">
            <a:extLst>
              <a:ext uri="{FF2B5EF4-FFF2-40B4-BE49-F238E27FC236}">
                <a16:creationId xmlns:a16="http://schemas.microsoft.com/office/drawing/2014/main" id="{487576C6-AC22-4063-934F-7AAA7B8ED1A6}"/>
              </a:ext>
            </a:extLst>
          </p:cNvPr>
          <p:cNvSpPr/>
          <p:nvPr/>
        </p:nvSpPr>
        <p:spPr>
          <a:xfrm>
            <a:off x="6242050" y="2064585"/>
            <a:ext cx="3956050" cy="861774"/>
          </a:xfrm>
          <a:prstGeom prst="rect">
            <a:avLst/>
          </a:prstGeom>
        </p:spPr>
        <p:txBody>
          <a:bodyPr vert="horz" wrap="square" lIns="0" tIns="0" rIns="0" bIns="0" rtlCol="0" anchor="ctr">
            <a:spAutoFit/>
          </a:body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It requires new and disruptive thinking</a:t>
            </a:r>
          </a:p>
        </p:txBody>
      </p:sp>
      <p:sp>
        <p:nvSpPr>
          <p:cNvPr id="18" name="Rectangle 17">
            <a:extLst>
              <a:ext uri="{FF2B5EF4-FFF2-40B4-BE49-F238E27FC236}">
                <a16:creationId xmlns:a16="http://schemas.microsoft.com/office/drawing/2014/main" id="{3E471ACF-60D8-43A4-99C0-0E011BDB2701}"/>
              </a:ext>
            </a:extLst>
          </p:cNvPr>
          <p:cNvSpPr/>
          <p:nvPr/>
        </p:nvSpPr>
        <p:spPr>
          <a:xfrm>
            <a:off x="6242050" y="3105835"/>
            <a:ext cx="4845050" cy="861774"/>
          </a:xfrm>
          <a:prstGeom prst="rect">
            <a:avLst/>
          </a:prstGeom>
        </p:spPr>
        <p:txBody>
          <a:bodyPr vert="horz" wrap="square" lIns="0" tIns="0" rIns="0" bIns="0" rtlCol="0" anchor="ctr">
            <a:spAutoFit/>
          </a:body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It requires leaders to adapt, take risks, and learn quickly</a:t>
            </a:r>
          </a:p>
        </p:txBody>
      </p:sp>
      <p:sp>
        <p:nvSpPr>
          <p:cNvPr id="19" name="Rectangle 18">
            <a:extLst>
              <a:ext uri="{FF2B5EF4-FFF2-40B4-BE49-F238E27FC236}">
                <a16:creationId xmlns:a16="http://schemas.microsoft.com/office/drawing/2014/main" id="{76AC187C-5FBD-4A5D-A39B-1CCF29A442FC}"/>
              </a:ext>
            </a:extLst>
          </p:cNvPr>
          <p:cNvSpPr/>
          <p:nvPr/>
        </p:nvSpPr>
        <p:spPr>
          <a:xfrm>
            <a:off x="6242050" y="4147085"/>
            <a:ext cx="4629150" cy="861774"/>
          </a:xfrm>
          <a:prstGeom prst="rect">
            <a:avLst/>
          </a:prstGeom>
        </p:spPr>
        <p:txBody>
          <a:bodyPr vert="horz" wrap="square" lIns="0" tIns="0" rIns="0" bIns="0" rtlCol="0" anchor="ctr">
            <a:spAutoFit/>
          </a:body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It requires a culture shift from within the organization</a:t>
            </a:r>
          </a:p>
        </p:txBody>
      </p:sp>
      <p:grpSp>
        <p:nvGrpSpPr>
          <p:cNvPr id="2" name="Group 1">
            <a:extLst>
              <a:ext uri="{FF2B5EF4-FFF2-40B4-BE49-F238E27FC236}">
                <a16:creationId xmlns:a16="http://schemas.microsoft.com/office/drawing/2014/main" id="{A4BE39D0-081C-4C9B-817B-66D31E0228B3}"/>
              </a:ext>
              <a:ext uri="{C183D7F6-B498-43B3-948B-1728B52AA6E4}">
                <adec:decorative xmlns:adec="http://schemas.microsoft.com/office/drawing/2017/decorative" val="1"/>
              </a:ext>
            </a:extLst>
          </p:cNvPr>
          <p:cNvGrpSpPr/>
          <p:nvPr/>
        </p:nvGrpSpPr>
        <p:grpSpPr>
          <a:xfrm>
            <a:off x="6242050" y="3016097"/>
            <a:ext cx="4629150" cy="1041250"/>
            <a:chOff x="6242050" y="3016097"/>
            <a:chExt cx="5367338" cy="1041250"/>
          </a:xfrm>
        </p:grpSpPr>
        <p:cxnSp>
          <p:nvCxnSpPr>
            <p:cNvPr id="20" name="Straight Connector 19">
              <a:extLst>
                <a:ext uri="{FF2B5EF4-FFF2-40B4-BE49-F238E27FC236}">
                  <a16:creationId xmlns:a16="http://schemas.microsoft.com/office/drawing/2014/main" id="{741BDCA8-0ED5-4EA1-BB0C-0AB7B19BDEC2}"/>
                </a:ext>
              </a:extLst>
            </p:cNvPr>
            <p:cNvCxnSpPr>
              <a:cxnSpLocks/>
            </p:cNvCxnSpPr>
            <p:nvPr/>
          </p:nvCxnSpPr>
          <p:spPr>
            <a:xfrm>
              <a:off x="6242050" y="3016097"/>
              <a:ext cx="5367338" cy="0"/>
            </a:xfrm>
            <a:prstGeom prst="line">
              <a:avLst/>
            </a:prstGeom>
            <a:ln w="12700">
              <a:solidFill>
                <a:schemeClr val="accent3"/>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8220A68-17FB-498E-842C-8244D805C75C}"/>
                </a:ext>
              </a:extLst>
            </p:cNvPr>
            <p:cNvCxnSpPr>
              <a:cxnSpLocks/>
            </p:cNvCxnSpPr>
            <p:nvPr/>
          </p:nvCxnSpPr>
          <p:spPr>
            <a:xfrm>
              <a:off x="6242050" y="4057347"/>
              <a:ext cx="5367338" cy="0"/>
            </a:xfrm>
            <a:prstGeom prst="line">
              <a:avLst/>
            </a:prstGeom>
            <a:ln w="12700">
              <a:solidFill>
                <a:schemeClr val="accent3"/>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2691046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5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42" presetClass="path" presetSubtype="0" decel="100000" fill="hold" grpId="1" nodeType="withEffect">
                                  <p:stCondLst>
                                    <p:cond delay="750"/>
                                  </p:stCondLst>
                                  <p:childTnLst>
                                    <p:animMotion origin="layout" path="M 0.02553 2.41943E-6 L -4.63365E-6 2.41943E-6 " pathEditMode="relative" rAng="0" ptsTypes="AA">
                                      <p:cBhvr>
                                        <p:cTn id="9" dur="600" fill="hold"/>
                                        <p:tgtEl>
                                          <p:spTgt spid="17"/>
                                        </p:tgtEl>
                                        <p:attrNameLst>
                                          <p:attrName>ppt_x</p:attrName>
                                          <p:attrName>ppt_y</p:attrName>
                                        </p:attrNameLst>
                                      </p:cBhvr>
                                      <p:rCtr x="-1276" y="0"/>
                                    </p:animMotion>
                                  </p:childTnLst>
                                </p:cTn>
                              </p:par>
                              <p:par>
                                <p:cTn id="10" presetID="10" presetClass="entr" presetSubtype="0" fill="hold" nodeType="withEffect">
                                  <p:stCondLst>
                                    <p:cond delay="75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42" presetClass="path" presetSubtype="0" decel="100000" fill="hold" nodeType="withEffect">
                                  <p:stCondLst>
                                    <p:cond delay="750"/>
                                  </p:stCondLst>
                                  <p:childTnLst>
                                    <p:animMotion origin="layout" path="M 0.02553 2.41943E-6 L -4.63365E-6 2.41943E-6 " pathEditMode="relative" rAng="0" ptsTypes="AA">
                                      <p:cBhvr>
                                        <p:cTn id="14" dur="600" fill="hold"/>
                                        <p:tgtEl>
                                          <p:spTgt spid="2"/>
                                        </p:tgtEl>
                                        <p:attrNameLst>
                                          <p:attrName>ppt_x</p:attrName>
                                          <p:attrName>ppt_y</p:attrName>
                                        </p:attrNameLst>
                                      </p:cBhvr>
                                      <p:rCtr x="-1276" y="0"/>
                                    </p:animMotion>
                                  </p:childTnLst>
                                </p:cTn>
                              </p:par>
                              <p:par>
                                <p:cTn id="15" presetID="10" presetClass="entr" presetSubtype="0" fill="hold" grpId="0" nodeType="withEffect">
                                  <p:stCondLst>
                                    <p:cond delay="75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par>
                                <p:cTn id="18" presetID="42" presetClass="path" presetSubtype="0" decel="100000" fill="hold" grpId="1" nodeType="withEffect">
                                  <p:stCondLst>
                                    <p:cond delay="750"/>
                                  </p:stCondLst>
                                  <p:childTnLst>
                                    <p:animMotion origin="layout" path="M 0.02553 2.41943E-6 L -4.63365E-6 2.41943E-6 " pathEditMode="relative" rAng="0" ptsTypes="AA">
                                      <p:cBhvr>
                                        <p:cTn id="19" dur="600" fill="hold"/>
                                        <p:tgtEl>
                                          <p:spTgt spid="18"/>
                                        </p:tgtEl>
                                        <p:attrNameLst>
                                          <p:attrName>ppt_x</p:attrName>
                                          <p:attrName>ppt_y</p:attrName>
                                        </p:attrNameLst>
                                      </p:cBhvr>
                                      <p:rCtr x="-1276" y="0"/>
                                    </p:animMotion>
                                  </p:childTnLst>
                                </p:cTn>
                              </p:par>
                              <p:par>
                                <p:cTn id="20" presetID="10" presetClass="entr" presetSubtype="0" fill="hold" grpId="0" nodeType="withEffect">
                                  <p:stCondLst>
                                    <p:cond delay="75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42" presetClass="path" presetSubtype="0" decel="100000" fill="hold" grpId="1" nodeType="withEffect">
                                  <p:stCondLst>
                                    <p:cond delay="750"/>
                                  </p:stCondLst>
                                  <p:childTnLst>
                                    <p:animMotion origin="layout" path="M 0.02553 2.41943E-6 L -4.63365E-6 2.41943E-6 " pathEditMode="relative" rAng="0" ptsTypes="AA">
                                      <p:cBhvr>
                                        <p:cTn id="24" dur="600" fill="hold"/>
                                        <p:tgtEl>
                                          <p:spTgt spid="19"/>
                                        </p:tgtEl>
                                        <p:attrNameLst>
                                          <p:attrName>ppt_x</p:attrName>
                                          <p:attrName>ppt_y</p:attrName>
                                        </p:attrNameLst>
                                      </p:cBhvr>
                                      <p:rCtr x="-127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7" grpId="1"/>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CC608C-08A1-4CD2-8B52-7617120A6342}"/>
              </a:ext>
            </a:extLst>
          </p:cNvPr>
          <p:cNvSpPr>
            <a:spLocks noGrp="1"/>
          </p:cNvSpPr>
          <p:nvPr>
            <p:ph type="title"/>
          </p:nvPr>
        </p:nvSpPr>
        <p:spPr>
          <a:xfrm>
            <a:off x="588263" y="457200"/>
            <a:ext cx="5138769" cy="1107996"/>
          </a:xfrm>
        </p:spPr>
        <p:txBody>
          <a:bodyPr/>
          <a:lstStyle/>
          <a:p>
            <a:r>
              <a:rPr lang="en-US">
                <a:latin typeface="Segoe UI Semibold" panose="020B0702040204020203" pitchFamily="34" charset="0"/>
                <a:cs typeface="Segoe UI Semibold" panose="020B0702040204020203" pitchFamily="34" charset="0"/>
              </a:rPr>
              <a:t>Modern business in the cloud is the </a:t>
            </a:r>
            <a:r>
              <a:rPr lang="en-US" b="1">
                <a:solidFill>
                  <a:schemeClr val="accent1"/>
                </a:solidFill>
                <a:latin typeface="Segoe UI Semibold" panose="020B0702040204020203" pitchFamily="34" charset="0"/>
                <a:cs typeface="Segoe UI Semibold" panose="020B0702040204020203" pitchFamily="34" charset="0"/>
              </a:rPr>
              <a:t>new normal</a:t>
            </a:r>
          </a:p>
        </p:txBody>
      </p:sp>
      <p:sp>
        <p:nvSpPr>
          <p:cNvPr id="4" name="Slide Number Placeholder 3">
            <a:extLst>
              <a:ext uri="{FF2B5EF4-FFF2-40B4-BE49-F238E27FC236}">
                <a16:creationId xmlns:a16="http://schemas.microsoft.com/office/drawing/2014/main" id="{CFDB65CC-7E68-47EF-B810-FBD8A16E4C5F}"/>
              </a:ext>
            </a:extLst>
          </p:cNvPr>
          <p:cNvSpPr>
            <a:spLocks noGrp="1"/>
          </p:cNvSpPr>
          <p:nvPr>
            <p:ph type="sldNum" sz="quarter" idx="4294967295"/>
          </p:nvPr>
        </p:nvSpPr>
        <p:spPr>
          <a:xfrm>
            <a:off x="12052300" y="6556375"/>
            <a:ext cx="139700" cy="1365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6BF59E-C7AB-4D2C-B602-9844A5FEE556}" type="slidenum">
              <a:rPr kumimoji="0" lang="en-IN" sz="800" b="0" i="0" u="none" strike="noStrike" kern="1200" cap="none" spc="0" normalizeH="0" baseline="0" noProof="0" smtClean="0">
                <a:ln>
                  <a:noFill/>
                </a:ln>
                <a:solidFill>
                  <a:srgbClr val="50505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IN" sz="800" b="0" i="0" u="none" strike="noStrike" kern="1200" cap="none" spc="0" normalizeH="0" baseline="0" noProof="0">
              <a:ln>
                <a:noFill/>
              </a:ln>
              <a:solidFill>
                <a:srgbClr val="505050"/>
              </a:solidFill>
              <a:effectLst/>
              <a:uLnTx/>
              <a:uFillTx/>
              <a:latin typeface="Segoe UI"/>
              <a:ea typeface="+mn-ea"/>
              <a:cs typeface="+mn-cs"/>
            </a:endParaRPr>
          </a:p>
        </p:txBody>
      </p:sp>
      <p:sp>
        <p:nvSpPr>
          <p:cNvPr id="36" name="Rectangle 8">
            <a:extLst>
              <a:ext uri="{FF2B5EF4-FFF2-40B4-BE49-F238E27FC236}">
                <a16:creationId xmlns:a16="http://schemas.microsoft.com/office/drawing/2014/main" id="{F0A40C9C-D865-4788-98C2-C7D2B524A79B}"/>
              </a:ext>
            </a:extLst>
          </p:cNvPr>
          <p:cNvSpPr/>
          <p:nvPr/>
        </p:nvSpPr>
        <p:spPr bwMode="auto">
          <a:xfrm>
            <a:off x="727542" y="2017713"/>
            <a:ext cx="5231824" cy="149516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78D4"/>
                </a:solidFill>
                <a:effectLst/>
                <a:uLnTx/>
                <a:uFillTx/>
                <a:latin typeface="Segoe UI Semibold" panose="020B0702040204020203" pitchFamily="34" charset="0"/>
                <a:ea typeface="+mn-ea"/>
                <a:cs typeface="Segoe UI Semibold" panose="020B0702040204020203" pitchFamily="34" charset="0"/>
              </a:rPr>
              <a:t>Today’s world reflects a new reality: </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Segoe UI"/>
                <a:ea typeface="+mn-ea"/>
                <a:cs typeface="Segoe UI Semilight" panose="020B0402040204020203" pitchFamily="34" charset="0"/>
              </a:rPr>
              <a:t>Technology is ever-present through</a:t>
            </a:r>
            <a:r>
              <a:rPr kumimoji="0" lang="en-US" sz="2400" b="0" i="1" u="none" strike="noStrike" kern="1200" cap="none" spc="0" normalizeH="0" baseline="0" noProof="0">
                <a:ln>
                  <a:noFill/>
                </a:ln>
                <a:solidFill>
                  <a:srgbClr val="000000"/>
                </a:solidFill>
                <a:effectLst/>
                <a:uLnTx/>
                <a:uFillTx/>
                <a:latin typeface="Segoe UI"/>
                <a:ea typeface="+mn-ea"/>
                <a:cs typeface="Segoe UI Semilight" panose="020B0402040204020203" pitchFamily="34" charset="0"/>
              </a:rPr>
              <a:t> </a:t>
            </a:r>
            <a:r>
              <a:rPr kumimoji="0" lang="en-US" sz="2400" b="0" i="0" u="none" strike="noStrike" kern="1200" cap="none" spc="0" normalizeH="0" baseline="0" noProof="0">
                <a:ln>
                  <a:noFill/>
                </a:ln>
                <a:solidFill>
                  <a:srgbClr val="000000"/>
                </a:solidFill>
                <a:effectLst/>
                <a:uLnTx/>
                <a:uFillTx/>
                <a:latin typeface="Segoe UI"/>
                <a:ea typeface="+mn-ea"/>
                <a:cs typeface="Segoe UI Semilight" panose="020B0402040204020203" pitchFamily="34" charset="0"/>
              </a:rPr>
              <a:t>the cloud, offering easy access to digital services…</a:t>
            </a:r>
          </a:p>
        </p:txBody>
      </p:sp>
      <p:sp>
        <p:nvSpPr>
          <p:cNvPr id="37" name="Rectangle 36">
            <a:extLst>
              <a:ext uri="{FF2B5EF4-FFF2-40B4-BE49-F238E27FC236}">
                <a16:creationId xmlns:a16="http://schemas.microsoft.com/office/drawing/2014/main" id="{EEF588B7-FA50-42CC-ABEE-9AA80F6FD920}"/>
              </a:ext>
            </a:extLst>
          </p:cNvPr>
          <p:cNvSpPr/>
          <p:nvPr/>
        </p:nvSpPr>
        <p:spPr bwMode="auto">
          <a:xfrm>
            <a:off x="2618965" y="4519390"/>
            <a:ext cx="3801256" cy="117872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Segoe UI"/>
                <a:ea typeface="+mn-ea"/>
                <a:cs typeface="Segoe UI Semilight" panose="020B0402040204020203" pitchFamily="34" charset="0"/>
              </a:rPr>
              <a:t>Capitalizing on this shift is </a:t>
            </a:r>
            <a:br>
              <a:rPr kumimoji="0" lang="en-US" sz="2400" b="0" i="0" u="none" strike="noStrike" kern="1200" cap="none" spc="0" normalizeH="0" baseline="0" noProof="0">
                <a:ln>
                  <a:noFill/>
                </a:ln>
                <a:solidFill>
                  <a:srgbClr val="000000"/>
                </a:solidFill>
                <a:effectLst/>
                <a:uLnTx/>
                <a:uFillTx/>
                <a:latin typeface="Segoe UI"/>
                <a:ea typeface="+mn-ea"/>
                <a:cs typeface="Segoe UI Semilight" panose="020B0402040204020203" pitchFamily="34" charset="0"/>
              </a:rPr>
            </a:br>
            <a:r>
              <a:rPr kumimoji="0" lang="en-US" sz="2400" b="0" i="0" u="none" strike="noStrike" kern="1200" cap="none" spc="0" normalizeH="0" baseline="0" noProof="0">
                <a:ln>
                  <a:noFill/>
                </a:ln>
                <a:solidFill>
                  <a:srgbClr val="000000"/>
                </a:solidFill>
                <a:effectLst/>
                <a:uLnTx/>
                <a:uFillTx/>
                <a:latin typeface="Segoe UI"/>
                <a:ea typeface="+mn-ea"/>
                <a:cs typeface="Segoe UI Semilight" panose="020B0402040204020203" pitchFamily="34" charset="0"/>
              </a:rPr>
              <a:t>key for the organization’s innovation and growth</a:t>
            </a:r>
          </a:p>
        </p:txBody>
      </p:sp>
      <p:grpSp>
        <p:nvGrpSpPr>
          <p:cNvPr id="2" name="Group 1" descr="Arrow">
            <a:extLst>
              <a:ext uri="{FF2B5EF4-FFF2-40B4-BE49-F238E27FC236}">
                <a16:creationId xmlns:a16="http://schemas.microsoft.com/office/drawing/2014/main" id="{3772A18C-3782-43E3-82D6-A9CE30ED6F98}"/>
              </a:ext>
            </a:extLst>
          </p:cNvPr>
          <p:cNvGrpSpPr/>
          <p:nvPr/>
        </p:nvGrpSpPr>
        <p:grpSpPr>
          <a:xfrm>
            <a:off x="516832" y="2097383"/>
            <a:ext cx="1967337" cy="3413203"/>
            <a:chOff x="516832" y="2097383"/>
            <a:chExt cx="1967337" cy="3413203"/>
          </a:xfrm>
          <a:solidFill>
            <a:schemeClr val="accent1"/>
          </a:solidFill>
        </p:grpSpPr>
        <p:cxnSp>
          <p:nvCxnSpPr>
            <p:cNvPr id="26" name="Connector: Elbow 25">
              <a:extLst>
                <a:ext uri="{FF2B5EF4-FFF2-40B4-BE49-F238E27FC236}">
                  <a16:creationId xmlns:a16="http://schemas.microsoft.com/office/drawing/2014/main" id="{73DFBA83-9910-4E79-9955-35F5D6ABB9CB}"/>
                </a:ext>
              </a:extLst>
            </p:cNvPr>
            <p:cNvCxnSpPr>
              <a:cxnSpLocks/>
              <a:stCxn id="9" idx="2"/>
              <a:endCxn id="10" idx="1"/>
            </p:cNvCxnSpPr>
            <p:nvPr/>
          </p:nvCxnSpPr>
          <p:spPr>
            <a:xfrm rot="16200000" flipH="1">
              <a:off x="623099" y="3408436"/>
              <a:ext cx="1667560" cy="1788654"/>
            </a:xfrm>
            <a:prstGeom prst="bentConnector2">
              <a:avLst/>
            </a:prstGeom>
            <a:grpFill/>
            <a:ln w="28575" cap="rnd">
              <a:solidFill>
                <a:schemeClr val="accent3"/>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C871D6EE-8ABF-4A76-B401-7CC847E889D8}"/>
                </a:ext>
              </a:extLst>
            </p:cNvPr>
            <p:cNvSpPr/>
            <p:nvPr/>
          </p:nvSpPr>
          <p:spPr bwMode="auto">
            <a:xfrm>
              <a:off x="516832" y="2097383"/>
              <a:ext cx="91440" cy="1371600"/>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Arrow: Chevron 9">
              <a:extLst>
                <a:ext uri="{FF2B5EF4-FFF2-40B4-BE49-F238E27FC236}">
                  <a16:creationId xmlns:a16="http://schemas.microsoft.com/office/drawing/2014/main" id="{A22F157F-7713-4F55-9B6A-5C3DC256C2F8}"/>
                </a:ext>
              </a:extLst>
            </p:cNvPr>
            <p:cNvSpPr/>
            <p:nvPr/>
          </p:nvSpPr>
          <p:spPr bwMode="auto">
            <a:xfrm>
              <a:off x="2070701" y="4762500"/>
              <a:ext cx="413468" cy="748086"/>
            </a:xfrm>
            <a:prstGeom prst="chevron">
              <a:avLst>
                <a:gd name="adj" fmla="val 67842"/>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16" name="Picture 15" descr="Man walking between servers">
            <a:extLst>
              <a:ext uri="{FF2B5EF4-FFF2-40B4-BE49-F238E27FC236}">
                <a16:creationId xmlns:a16="http://schemas.microsoft.com/office/drawing/2014/main" id="{119AAFB4-EC8F-4C56-BBAC-92E877A4C22C}"/>
              </a:ext>
            </a:extLst>
          </p:cNvPr>
          <p:cNvPicPr>
            <a:picLocks noChangeAspect="1"/>
          </p:cNvPicPr>
          <p:nvPr/>
        </p:nvPicPr>
        <p:blipFill rotWithShape="1">
          <a:blip r:embed="rId3"/>
          <a:srcRect l="26525" r="18674"/>
          <a:stretch/>
        </p:blipFill>
        <p:spPr>
          <a:xfrm>
            <a:off x="6553184" y="0"/>
            <a:ext cx="5638816" cy="6858000"/>
          </a:xfrm>
          <a:prstGeom prst="rect">
            <a:avLst/>
          </a:prstGeom>
        </p:spPr>
      </p:pic>
      <p:sp>
        <p:nvSpPr>
          <p:cNvPr id="12" name="Rectangle 11">
            <a:extLst>
              <a:ext uri="{FF2B5EF4-FFF2-40B4-BE49-F238E27FC236}">
                <a16:creationId xmlns:a16="http://schemas.microsoft.com/office/drawing/2014/main" id="{987A6577-759D-416E-9E51-4F87935B50A4}"/>
              </a:ext>
              <a:ext uri="{C183D7F6-B498-43B3-948B-1728B52AA6E4}">
                <adec:decorative xmlns:adec="http://schemas.microsoft.com/office/drawing/2017/decorative" val="1"/>
              </a:ext>
            </a:extLst>
          </p:cNvPr>
          <p:cNvSpPr/>
          <p:nvPr/>
        </p:nvSpPr>
        <p:spPr bwMode="auto">
          <a:xfrm>
            <a:off x="6553184" y="0"/>
            <a:ext cx="5638816" cy="6894967"/>
          </a:xfrm>
          <a:prstGeom prst="rect">
            <a:avLst/>
          </a:prstGeom>
          <a:solidFill>
            <a:schemeClr val="tx2">
              <a:alpha val="7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6" rIns="0" bIns="46636" numCol="1" rtlCol="0" anchor="ctr" anchorCtr="0" compatLnSpc="1">
            <a:prstTxWarp prst="textNoShape">
              <a:avLst/>
            </a:prstTxWarp>
          </a:bodyPr>
          <a:lstStyle/>
          <a:p>
            <a:pPr marL="0" marR="0" lvl="0" indent="0" algn="ctr" defTabSz="932483"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106011660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3035808"/>
            <a:ext cx="10050700" cy="498598"/>
          </a:xfrm>
        </p:spPr>
        <p:txBody>
          <a:bodyPr/>
          <a:lstStyle/>
          <a:p>
            <a:r>
              <a:rPr lang="en-US"/>
              <a:t>Microsoft Cloud Adoption Framework for Azure</a:t>
            </a:r>
          </a:p>
        </p:txBody>
      </p:sp>
    </p:spTree>
    <p:extLst>
      <p:ext uri="{BB962C8B-B14F-4D97-AF65-F5344CB8AC3E}">
        <p14:creationId xmlns:p14="http://schemas.microsoft.com/office/powerpoint/2010/main" val="2206074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D9AD-CAAE-41C7-9F5D-D12E0060D6AA}"/>
              </a:ext>
            </a:extLst>
          </p:cNvPr>
          <p:cNvSpPr>
            <a:spLocks noGrp="1"/>
          </p:cNvSpPr>
          <p:nvPr>
            <p:ph type="title"/>
          </p:nvPr>
        </p:nvSpPr>
        <p:spPr>
          <a:xfrm>
            <a:off x="588263" y="457200"/>
            <a:ext cx="11018520" cy="553998"/>
          </a:xfrm>
        </p:spPr>
        <p:txBody>
          <a:bodyPr/>
          <a:lstStyle/>
          <a:p>
            <a:r>
              <a:rPr lang="en-US"/>
              <a:t>Microsoft Cloud Adoption Framework for Azure</a:t>
            </a:r>
          </a:p>
        </p:txBody>
      </p:sp>
      <p:sp>
        <p:nvSpPr>
          <p:cNvPr id="22" name="Rectangle 21">
            <a:extLst>
              <a:ext uri="{FF2B5EF4-FFF2-40B4-BE49-F238E27FC236}">
                <a16:creationId xmlns:a16="http://schemas.microsoft.com/office/drawing/2014/main" id="{2E67EF27-C1B1-4DFE-848D-B2A96EDB4A88}"/>
              </a:ext>
            </a:extLst>
          </p:cNvPr>
          <p:cNvSpPr/>
          <p:nvPr/>
        </p:nvSpPr>
        <p:spPr>
          <a:xfrm>
            <a:off x="780793" y="5680232"/>
            <a:ext cx="10630414" cy="707886"/>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Align </a:t>
            </a:r>
            <a:r>
              <a:rPr kumimoji="0" lang="en-US" sz="2000" b="0" i="0" u="none" strike="noStrike" kern="1200" cap="none" spc="0" normalizeH="0" baseline="0" noProof="0">
                <a:ln>
                  <a:noFill/>
                </a:ln>
                <a:solidFill>
                  <a:srgbClr val="0078D4"/>
                </a:solidFill>
                <a:effectLst/>
                <a:uLnTx/>
                <a:uFillTx/>
                <a:latin typeface="Segoe UI Semibold" panose="020B0702040204020203" pitchFamily="34" charset="0"/>
                <a:ea typeface="+mn-ea"/>
                <a:cs typeface="Segoe UI Semibold" panose="020B0702040204020203" pitchFamily="34" charset="0"/>
              </a:rPr>
              <a:t>business, people and technology strategy </a:t>
            </a:r>
            <a:r>
              <a:rPr kumimoji="0" lang="en-US" sz="20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to achieve business goals with </a:t>
            </a:r>
            <a:r>
              <a:rPr kumimoji="0" lang="en-US" sz="2000" b="0" i="0" u="none" strike="noStrike" kern="1200" cap="none" spc="0" normalizeH="0" baseline="0" noProof="0">
                <a:ln>
                  <a:noFill/>
                </a:ln>
                <a:solidFill>
                  <a:srgbClr val="0078D4"/>
                </a:solidFill>
                <a:effectLst/>
                <a:uLnTx/>
                <a:uFillTx/>
                <a:latin typeface="Segoe UI Semibold" panose="020B0702040204020203" pitchFamily="34" charset="0"/>
                <a:ea typeface="+mn-ea"/>
                <a:cs typeface="Segoe UI Semibold" panose="020B0702040204020203" pitchFamily="34" charset="0"/>
              </a:rPr>
              <a:t>actionable, efficient, and comprehensive </a:t>
            </a:r>
            <a:r>
              <a:rPr kumimoji="0" lang="en-US" sz="20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guidance to deliver fast results with control and stability.</a:t>
            </a:r>
          </a:p>
        </p:txBody>
      </p:sp>
      <p:sp>
        <p:nvSpPr>
          <p:cNvPr id="14" name="TextBox 13">
            <a:extLst>
              <a:ext uri="{FF2B5EF4-FFF2-40B4-BE49-F238E27FC236}">
                <a16:creationId xmlns:a16="http://schemas.microsoft.com/office/drawing/2014/main" id="{02BA0700-02FE-4231-A754-33CB95FE463A}"/>
              </a:ext>
            </a:extLst>
          </p:cNvPr>
          <p:cNvSpPr txBox="1"/>
          <p:nvPr/>
        </p:nvSpPr>
        <p:spPr>
          <a:xfrm>
            <a:off x="7448795" y="1999900"/>
            <a:ext cx="2124927" cy="307777"/>
          </a:xfrm>
          <a:prstGeom prst="rect">
            <a:avLst/>
          </a:prstGeom>
          <a:noFill/>
        </p:spPr>
        <p:txBody>
          <a:bodyPr wrap="square" lIns="0" tIns="0" rIns="0" bIns="0" rtlCol="0">
            <a:spAutoFit/>
          </a:bodyPr>
          <a:lstStyle/>
          <a:p>
            <a:pPr marL="0" marR="0" lvl="0" indent="0" algn="r" defTabSz="9325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243A5E"/>
                </a:solidFill>
                <a:effectLst/>
                <a:uLnTx/>
                <a:uFillTx/>
                <a:latin typeface="Segoe UI Semibold" panose="020B0702040204020203" pitchFamily="34" charset="0"/>
                <a:ea typeface="+mn-ea"/>
                <a:cs typeface="Segoe UI Semibold" panose="020B0702040204020203" pitchFamily="34" charset="0"/>
              </a:rPr>
              <a:t>Achieve balance</a:t>
            </a:r>
          </a:p>
        </p:txBody>
      </p:sp>
      <p:grpSp>
        <p:nvGrpSpPr>
          <p:cNvPr id="17" name="Group 16">
            <a:extLst>
              <a:ext uri="{FF2B5EF4-FFF2-40B4-BE49-F238E27FC236}">
                <a16:creationId xmlns:a16="http://schemas.microsoft.com/office/drawing/2014/main" id="{7E35F9FB-5E5C-4DCB-BC8E-E08E79B3918F}"/>
              </a:ext>
              <a:ext uri="{C183D7F6-B498-43B3-948B-1728B52AA6E4}">
                <adec:decorative xmlns:adec="http://schemas.microsoft.com/office/drawing/2017/decorative" val="1"/>
              </a:ext>
            </a:extLst>
          </p:cNvPr>
          <p:cNvGrpSpPr/>
          <p:nvPr/>
        </p:nvGrpSpPr>
        <p:grpSpPr>
          <a:xfrm>
            <a:off x="8771924" y="2443255"/>
            <a:ext cx="889353" cy="928645"/>
            <a:chOff x="6332226" y="3086687"/>
            <a:chExt cx="1127354" cy="1127350"/>
          </a:xfrm>
        </p:grpSpPr>
        <p:sp>
          <p:nvSpPr>
            <p:cNvPr id="26" name="arrow_16" title="Icon of two arrows that crisscross">
              <a:extLst>
                <a:ext uri="{FF2B5EF4-FFF2-40B4-BE49-F238E27FC236}">
                  <a16:creationId xmlns:a16="http://schemas.microsoft.com/office/drawing/2014/main" id="{3A1B5788-AE51-4907-A7A8-9CB6877A3837}"/>
                </a:ext>
              </a:extLst>
            </p:cNvPr>
            <p:cNvSpPr>
              <a:spLocks noChangeAspect="1" noEditPoints="1"/>
            </p:cNvSpPr>
            <p:nvPr/>
          </p:nvSpPr>
          <p:spPr bwMode="auto">
            <a:xfrm>
              <a:off x="6561126" y="3403612"/>
              <a:ext cx="669555" cy="493497"/>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9050" cap="sq">
              <a:solidFill>
                <a:schemeClr val="accent3"/>
              </a:solidFill>
              <a:prstDash val="solid"/>
              <a:miter lim="800000"/>
              <a:headEnd/>
              <a:tailEnd/>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27" name="Oval 26">
              <a:extLst>
                <a:ext uri="{FF2B5EF4-FFF2-40B4-BE49-F238E27FC236}">
                  <a16:creationId xmlns:a16="http://schemas.microsoft.com/office/drawing/2014/main" id="{EB192A67-6F09-43C0-9BCA-8659255997F9}"/>
                </a:ext>
              </a:extLst>
            </p:cNvPr>
            <p:cNvSpPr/>
            <p:nvPr/>
          </p:nvSpPr>
          <p:spPr bwMode="auto">
            <a:xfrm>
              <a:off x="6332226" y="3086687"/>
              <a:ext cx="1127354" cy="1127350"/>
            </a:xfrm>
            <a:prstGeom prst="ellipse">
              <a:avLst/>
            </a:prstGeom>
            <a:noFill/>
            <a:ln w="381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521" tIns="149217" rIns="186521" bIns="149217" numCol="1" spcCol="0" rtlCol="0" fromWordArt="0" anchor="t" anchorCtr="0" forceAA="0" compatLnSpc="1">
              <a:prstTxWarp prst="textNoShape">
                <a:avLst/>
              </a:prstTxWarp>
              <a:noAutofit/>
            </a:bodyPr>
            <a:lstStyle/>
            <a:p>
              <a:pPr marL="0" marR="0" lvl="0" indent="0" algn="l" defTabSz="951028" rtl="0" eaLnBrk="1" fontAlgn="base" latinLnBrk="0" hangingPunct="1">
                <a:lnSpc>
                  <a:spcPct val="100000"/>
                </a:lnSpc>
                <a:spcBef>
                  <a:spcPct val="0"/>
                </a:spcBef>
                <a:spcAft>
                  <a:spcPct val="0"/>
                </a:spcAft>
                <a:buClrTx/>
                <a:buSzTx/>
                <a:buFontTx/>
                <a:buNone/>
                <a:tabLst/>
                <a:defRPr/>
              </a:pPr>
              <a:endParaRPr kumimoji="0" lang="en-GB"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0" name="Group 19">
            <a:extLst>
              <a:ext uri="{FF2B5EF4-FFF2-40B4-BE49-F238E27FC236}">
                <a16:creationId xmlns:a16="http://schemas.microsoft.com/office/drawing/2014/main" id="{5AAC40EA-A54D-4956-80BD-85C03B5E1693}"/>
              </a:ext>
              <a:ext uri="{C183D7F6-B498-43B3-948B-1728B52AA6E4}">
                <adec:decorative xmlns:adec="http://schemas.microsoft.com/office/drawing/2017/decorative" val="1"/>
              </a:ext>
            </a:extLst>
          </p:cNvPr>
          <p:cNvGrpSpPr/>
          <p:nvPr/>
        </p:nvGrpSpPr>
        <p:grpSpPr>
          <a:xfrm>
            <a:off x="7383308" y="2443255"/>
            <a:ext cx="889353" cy="928646"/>
            <a:chOff x="4604491" y="2816427"/>
            <a:chExt cx="1127354" cy="1127350"/>
          </a:xfrm>
        </p:grpSpPr>
        <p:sp>
          <p:nvSpPr>
            <p:cNvPr id="24" name="Oval 23">
              <a:extLst>
                <a:ext uri="{FF2B5EF4-FFF2-40B4-BE49-F238E27FC236}">
                  <a16:creationId xmlns:a16="http://schemas.microsoft.com/office/drawing/2014/main" id="{C5C3EF39-FF80-45BF-BA9D-1051FD2440D5}"/>
                </a:ext>
              </a:extLst>
            </p:cNvPr>
            <p:cNvSpPr/>
            <p:nvPr/>
          </p:nvSpPr>
          <p:spPr bwMode="auto">
            <a:xfrm>
              <a:off x="4604491" y="2816427"/>
              <a:ext cx="1127354" cy="1127350"/>
            </a:xfrm>
            <a:prstGeom prst="ellipse">
              <a:avLst/>
            </a:prstGeom>
            <a:noFill/>
            <a:ln w="381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521" tIns="149217" rIns="186521" bIns="149217" numCol="1" spcCol="0" rtlCol="0" fromWordArt="0" anchor="t" anchorCtr="0" forceAA="0" compatLnSpc="1">
              <a:prstTxWarp prst="textNoShape">
                <a:avLst/>
              </a:prstTxWarp>
              <a:noAutofit/>
            </a:bodyPr>
            <a:lstStyle/>
            <a:p>
              <a:pPr marL="0" marR="0" lvl="0" indent="0" algn="l" defTabSz="951028" rtl="0" eaLnBrk="1" fontAlgn="base" latinLnBrk="0" hangingPunct="1">
                <a:lnSpc>
                  <a:spcPct val="100000"/>
                </a:lnSpc>
                <a:spcBef>
                  <a:spcPct val="0"/>
                </a:spcBef>
                <a:spcAft>
                  <a:spcPct val="0"/>
                </a:spcAft>
                <a:buClrTx/>
                <a:buSzTx/>
                <a:buFontTx/>
                <a:buNone/>
                <a:tabLst/>
                <a:defRPr/>
              </a:pPr>
              <a:endParaRPr kumimoji="0" lang="en-GB"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 name="arrow_5" title="Icon of two arrows pointing across from each other">
              <a:extLst>
                <a:ext uri="{FF2B5EF4-FFF2-40B4-BE49-F238E27FC236}">
                  <a16:creationId xmlns:a16="http://schemas.microsoft.com/office/drawing/2014/main" id="{19F044BF-42DE-4D3D-989F-889DEEA6D2BA}"/>
                </a:ext>
              </a:extLst>
            </p:cNvPr>
            <p:cNvSpPr>
              <a:spLocks noChangeAspect="1" noEditPoints="1"/>
            </p:cNvSpPr>
            <p:nvPr/>
          </p:nvSpPr>
          <p:spPr bwMode="auto">
            <a:xfrm>
              <a:off x="4822450" y="3032991"/>
              <a:ext cx="691436" cy="694224"/>
            </a:xfrm>
            <a:custGeom>
              <a:avLst/>
              <a:gdLst>
                <a:gd name="T0" fmla="*/ 102 w 248"/>
                <a:gd name="T1" fmla="*/ 0 h 249"/>
                <a:gd name="T2" fmla="*/ 176 w 248"/>
                <a:gd name="T3" fmla="*/ 73 h 249"/>
                <a:gd name="T4" fmla="*/ 102 w 248"/>
                <a:gd name="T5" fmla="*/ 147 h 249"/>
                <a:gd name="T6" fmla="*/ 176 w 248"/>
                <a:gd name="T7" fmla="*/ 73 h 249"/>
                <a:gd name="T8" fmla="*/ 0 w 248"/>
                <a:gd name="T9" fmla="*/ 73 h 249"/>
                <a:gd name="T10" fmla="*/ 146 w 248"/>
                <a:gd name="T11" fmla="*/ 103 h 249"/>
                <a:gd name="T12" fmla="*/ 72 w 248"/>
                <a:gd name="T13" fmla="*/ 176 h 249"/>
                <a:gd name="T14" fmla="*/ 146 w 248"/>
                <a:gd name="T15" fmla="*/ 249 h 249"/>
                <a:gd name="T16" fmla="*/ 72 w 248"/>
                <a:gd name="T17" fmla="*/ 176 h 249"/>
                <a:gd name="T18" fmla="*/ 248 w 248"/>
                <a:gd name="T19" fmla="*/ 17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102" y="0"/>
                  </a:moveTo>
                  <a:lnTo>
                    <a:pt x="176" y="73"/>
                  </a:lnTo>
                  <a:lnTo>
                    <a:pt x="102" y="147"/>
                  </a:lnTo>
                  <a:moveTo>
                    <a:pt x="176" y="73"/>
                  </a:moveTo>
                  <a:lnTo>
                    <a:pt x="0" y="73"/>
                  </a:lnTo>
                  <a:moveTo>
                    <a:pt x="146" y="103"/>
                  </a:moveTo>
                  <a:lnTo>
                    <a:pt x="72" y="176"/>
                  </a:lnTo>
                  <a:lnTo>
                    <a:pt x="146" y="249"/>
                  </a:lnTo>
                  <a:moveTo>
                    <a:pt x="72" y="176"/>
                  </a:moveTo>
                  <a:lnTo>
                    <a:pt x="248" y="176"/>
                  </a:lnTo>
                </a:path>
              </a:pathLst>
            </a:custGeom>
            <a:noFill/>
            <a:ln w="19050" cap="sq">
              <a:solidFill>
                <a:srgbClr val="0078D4"/>
              </a:solidFill>
              <a:prstDash val="solid"/>
              <a:miter lim="800000"/>
              <a:headEnd/>
              <a:tailEnd/>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29" name="Group 28" descr="Circle that rotates">
            <a:extLst>
              <a:ext uri="{FF2B5EF4-FFF2-40B4-BE49-F238E27FC236}">
                <a16:creationId xmlns:a16="http://schemas.microsoft.com/office/drawing/2014/main" id="{F6856311-00C4-4C65-BEC4-997AE110DF49}"/>
              </a:ext>
            </a:extLst>
          </p:cNvPr>
          <p:cNvGrpSpPr/>
          <p:nvPr/>
        </p:nvGrpSpPr>
        <p:grpSpPr>
          <a:xfrm>
            <a:off x="1050342" y="1135835"/>
            <a:ext cx="4201722" cy="4201722"/>
            <a:chOff x="5928360" y="269969"/>
            <a:chExt cx="6064844" cy="6064844"/>
          </a:xfrm>
        </p:grpSpPr>
        <p:grpSp>
          <p:nvGrpSpPr>
            <p:cNvPr id="30" name="Group 29">
              <a:extLst>
                <a:ext uri="{FF2B5EF4-FFF2-40B4-BE49-F238E27FC236}">
                  <a16:creationId xmlns:a16="http://schemas.microsoft.com/office/drawing/2014/main" id="{C041C9F3-3896-4851-ACF2-222DB8AD4D26}"/>
                </a:ext>
              </a:extLst>
            </p:cNvPr>
            <p:cNvGrpSpPr/>
            <p:nvPr/>
          </p:nvGrpSpPr>
          <p:grpSpPr>
            <a:xfrm>
              <a:off x="6343470" y="559092"/>
              <a:ext cx="5269360" cy="5366969"/>
              <a:chOff x="6343470" y="559092"/>
              <a:chExt cx="5269360" cy="5366969"/>
            </a:xfrm>
          </p:grpSpPr>
          <p:grpSp>
            <p:nvGrpSpPr>
              <p:cNvPr id="35" name="Group 34">
                <a:extLst>
                  <a:ext uri="{FF2B5EF4-FFF2-40B4-BE49-F238E27FC236}">
                    <a16:creationId xmlns:a16="http://schemas.microsoft.com/office/drawing/2014/main" id="{BD857E99-779F-4838-97B9-20CDC3A09998}"/>
                  </a:ext>
                </a:extLst>
              </p:cNvPr>
              <p:cNvGrpSpPr/>
              <p:nvPr/>
            </p:nvGrpSpPr>
            <p:grpSpPr>
              <a:xfrm>
                <a:off x="6343470" y="619621"/>
                <a:ext cx="5269360" cy="5306440"/>
                <a:chOff x="6343470" y="619621"/>
                <a:chExt cx="5269360" cy="5306440"/>
              </a:xfrm>
            </p:grpSpPr>
            <p:sp>
              <p:nvSpPr>
                <p:cNvPr id="43" name="Oval 42">
                  <a:extLst>
                    <a:ext uri="{FF2B5EF4-FFF2-40B4-BE49-F238E27FC236}">
                      <a16:creationId xmlns:a16="http://schemas.microsoft.com/office/drawing/2014/main" id="{2C11AAEC-2B7F-4A79-8346-FFE93D9ECB9D}"/>
                    </a:ext>
                  </a:extLst>
                </p:cNvPr>
                <p:cNvSpPr/>
                <p:nvPr/>
              </p:nvSpPr>
              <p:spPr bwMode="auto">
                <a:xfrm>
                  <a:off x="6343470" y="656701"/>
                  <a:ext cx="5269360" cy="5269360"/>
                </a:xfrm>
                <a:prstGeom prst="ellipse">
                  <a:avLst/>
                </a:prstGeom>
                <a:noFill/>
                <a:ln w="508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 name="Rectangle 43">
                  <a:extLst>
                    <a:ext uri="{FF2B5EF4-FFF2-40B4-BE49-F238E27FC236}">
                      <a16:creationId xmlns:a16="http://schemas.microsoft.com/office/drawing/2014/main" id="{9CA837BF-F1F8-40C0-A27C-24BD946FC1D0}"/>
                    </a:ext>
                  </a:extLst>
                </p:cNvPr>
                <p:cNvSpPr/>
                <p:nvPr/>
              </p:nvSpPr>
              <p:spPr bwMode="auto">
                <a:xfrm>
                  <a:off x="8751570" y="619621"/>
                  <a:ext cx="394950" cy="25473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5" name="Rectangle 44">
                  <a:extLst>
                    <a:ext uri="{FF2B5EF4-FFF2-40B4-BE49-F238E27FC236}">
                      <a16:creationId xmlns:a16="http://schemas.microsoft.com/office/drawing/2014/main" id="{53048189-2ACC-4D53-9136-5309E9608952}"/>
                    </a:ext>
                  </a:extLst>
                </p:cNvPr>
                <p:cNvSpPr/>
                <p:nvPr/>
              </p:nvSpPr>
              <p:spPr bwMode="auto">
                <a:xfrm rot="7341331">
                  <a:off x="10944327" y="4491463"/>
                  <a:ext cx="394950" cy="25473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6" name="Rectangle 45">
                  <a:extLst>
                    <a:ext uri="{FF2B5EF4-FFF2-40B4-BE49-F238E27FC236}">
                      <a16:creationId xmlns:a16="http://schemas.microsoft.com/office/drawing/2014/main" id="{163354DC-6273-41CC-996C-B4EFD2C596B0}"/>
                    </a:ext>
                  </a:extLst>
                </p:cNvPr>
                <p:cNvSpPr/>
                <p:nvPr/>
              </p:nvSpPr>
              <p:spPr bwMode="auto">
                <a:xfrm rot="14352268" flipH="1">
                  <a:off x="6606058" y="4479322"/>
                  <a:ext cx="394950" cy="25473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40" name="Isosceles Triangle 39">
                <a:extLst>
                  <a:ext uri="{FF2B5EF4-FFF2-40B4-BE49-F238E27FC236}">
                    <a16:creationId xmlns:a16="http://schemas.microsoft.com/office/drawing/2014/main" id="{12ED2DD8-B922-4C66-B256-A5E76770FB88}"/>
                  </a:ext>
                </a:extLst>
              </p:cNvPr>
              <p:cNvSpPr/>
              <p:nvPr/>
            </p:nvSpPr>
            <p:spPr bwMode="auto">
              <a:xfrm rot="5235495">
                <a:off x="8720093" y="581778"/>
                <a:ext cx="212026" cy="166654"/>
              </a:xfrm>
              <a:prstGeom prst="triangl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1" name="Isosceles Triangle 40">
                <a:extLst>
                  <a:ext uri="{FF2B5EF4-FFF2-40B4-BE49-F238E27FC236}">
                    <a16:creationId xmlns:a16="http://schemas.microsoft.com/office/drawing/2014/main" id="{8760FBDD-F943-4849-9BD7-61E8801139B5}"/>
                  </a:ext>
                </a:extLst>
              </p:cNvPr>
              <p:cNvSpPr/>
              <p:nvPr/>
            </p:nvSpPr>
            <p:spPr bwMode="auto">
              <a:xfrm rot="12779463">
                <a:off x="11169242" y="4477146"/>
                <a:ext cx="212026" cy="166654"/>
              </a:xfrm>
              <a:prstGeom prst="triangl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 name="Isosceles Triangle 41">
                <a:extLst>
                  <a:ext uri="{FF2B5EF4-FFF2-40B4-BE49-F238E27FC236}">
                    <a16:creationId xmlns:a16="http://schemas.microsoft.com/office/drawing/2014/main" id="{6A630640-ECB9-483E-80B6-FFCBE166D6EC}"/>
                  </a:ext>
                </a:extLst>
              </p:cNvPr>
              <p:cNvSpPr/>
              <p:nvPr/>
            </p:nvSpPr>
            <p:spPr bwMode="auto">
              <a:xfrm rot="19726302">
                <a:off x="6691281" y="4669066"/>
                <a:ext cx="212026" cy="166654"/>
              </a:xfrm>
              <a:prstGeom prst="triangl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32" name="Oval 31">
              <a:extLst>
                <a:ext uri="{FF2B5EF4-FFF2-40B4-BE49-F238E27FC236}">
                  <a16:creationId xmlns:a16="http://schemas.microsoft.com/office/drawing/2014/main" id="{E3188C73-CA82-4D63-9F73-8226C065E814}"/>
                </a:ext>
              </a:extLst>
            </p:cNvPr>
            <p:cNvSpPr/>
            <p:nvPr/>
          </p:nvSpPr>
          <p:spPr bwMode="auto">
            <a:xfrm>
              <a:off x="5928360" y="269969"/>
              <a:ext cx="6064844" cy="6064844"/>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7" name="Group 46" descr="People, process, technology cycle">
            <a:extLst>
              <a:ext uri="{FF2B5EF4-FFF2-40B4-BE49-F238E27FC236}">
                <a16:creationId xmlns:a16="http://schemas.microsoft.com/office/drawing/2014/main" id="{C949D983-C26F-41C5-B0B6-5FC8371ED379}"/>
              </a:ext>
            </a:extLst>
          </p:cNvPr>
          <p:cNvGrpSpPr/>
          <p:nvPr/>
        </p:nvGrpSpPr>
        <p:grpSpPr>
          <a:xfrm>
            <a:off x="1250569" y="1396136"/>
            <a:ext cx="3846108" cy="3986134"/>
            <a:chOff x="6085880" y="530303"/>
            <a:chExt cx="5709057" cy="5916909"/>
          </a:xfrm>
        </p:grpSpPr>
        <p:sp>
          <p:nvSpPr>
            <p:cNvPr id="48" name="TextBox 47">
              <a:extLst>
                <a:ext uri="{FF2B5EF4-FFF2-40B4-BE49-F238E27FC236}">
                  <a16:creationId xmlns:a16="http://schemas.microsoft.com/office/drawing/2014/main" id="{2AD04F7B-5857-416C-A75E-A1BA05668F0F}"/>
                </a:ext>
              </a:extLst>
            </p:cNvPr>
            <p:cNvSpPr txBox="1"/>
            <p:nvPr/>
          </p:nvSpPr>
          <p:spPr>
            <a:xfrm rot="18303160">
              <a:off x="6143534" y="472649"/>
              <a:ext cx="5324368" cy="5439676"/>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gradFill>
                    <a:gsLst>
                      <a:gs pos="2917">
                        <a:srgbClr val="000000"/>
                      </a:gs>
                      <a:gs pos="100000">
                        <a:srgbClr val="000000"/>
                      </a:gs>
                    </a:gsLst>
                    <a:lin ang="5400000" scaled="0"/>
                  </a:gradFill>
                  <a:effectLst/>
                  <a:uLnTx/>
                  <a:uFillTx/>
                  <a:latin typeface="Segoe UI"/>
                  <a:ea typeface="+mn-ea"/>
                  <a:cs typeface="+mn-cs"/>
                </a:rPr>
                <a:t>People</a:t>
              </a:r>
            </a:p>
          </p:txBody>
        </p:sp>
        <p:sp>
          <p:nvSpPr>
            <p:cNvPr id="49" name="TextBox 48">
              <a:extLst>
                <a:ext uri="{FF2B5EF4-FFF2-40B4-BE49-F238E27FC236}">
                  <a16:creationId xmlns:a16="http://schemas.microsoft.com/office/drawing/2014/main" id="{BF3038A3-A270-415D-ABEA-BF25C9101B0A}"/>
                </a:ext>
              </a:extLst>
            </p:cNvPr>
            <p:cNvSpPr txBox="1"/>
            <p:nvPr/>
          </p:nvSpPr>
          <p:spPr>
            <a:xfrm rot="3600000">
              <a:off x="6412915" y="534659"/>
              <a:ext cx="5324368" cy="5439676"/>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gradFill>
                    <a:gsLst>
                      <a:gs pos="2917">
                        <a:srgbClr val="000000"/>
                      </a:gs>
                      <a:gs pos="100000">
                        <a:srgbClr val="000000"/>
                      </a:gs>
                    </a:gsLst>
                    <a:lin ang="5400000" scaled="0"/>
                  </a:gradFill>
                  <a:effectLst/>
                  <a:uLnTx/>
                  <a:uFillTx/>
                  <a:latin typeface="Segoe UI"/>
                  <a:ea typeface="+mn-ea"/>
                  <a:cs typeface="+mn-cs"/>
                </a:rPr>
                <a:t>Process</a:t>
              </a:r>
            </a:p>
          </p:txBody>
        </p:sp>
        <p:sp>
          <p:nvSpPr>
            <p:cNvPr id="50" name="TextBox 49">
              <a:extLst>
                <a:ext uri="{FF2B5EF4-FFF2-40B4-BE49-F238E27FC236}">
                  <a16:creationId xmlns:a16="http://schemas.microsoft.com/office/drawing/2014/main" id="{E1879980-082D-4518-A64A-2DBBC0D8B9A6}"/>
                </a:ext>
              </a:extLst>
            </p:cNvPr>
            <p:cNvSpPr txBox="1"/>
            <p:nvPr/>
          </p:nvSpPr>
          <p:spPr>
            <a:xfrm>
              <a:off x="6183423" y="1007535"/>
              <a:ext cx="5462760" cy="5439677"/>
            </a:xfrm>
            <a:prstGeom prst="rect">
              <a:avLst/>
            </a:prstGeom>
            <a:noFill/>
          </p:spPr>
          <p:txBody>
            <a:bodyPr wrap="none" lIns="182880" tIns="146304" rIns="182880" bIns="146304" rtlCol="0">
              <a:prstTxWarp prst="textArchDown">
                <a:avLst>
                  <a:gd name="adj" fmla="val 333329"/>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gradFill>
                    <a:gsLst>
                      <a:gs pos="2917">
                        <a:srgbClr val="000000"/>
                      </a:gs>
                      <a:gs pos="100000">
                        <a:srgbClr val="000000"/>
                      </a:gs>
                    </a:gsLst>
                    <a:lin ang="5400000" scaled="0"/>
                  </a:gradFill>
                  <a:effectLst/>
                  <a:uLnTx/>
                  <a:uFillTx/>
                  <a:latin typeface="Segoe UI"/>
                  <a:ea typeface="+mn-ea"/>
                  <a:cs typeface="+mn-cs"/>
                </a:rPr>
                <a:t>Technology</a:t>
              </a:r>
            </a:p>
          </p:txBody>
        </p:sp>
      </p:grpSp>
      <p:grpSp>
        <p:nvGrpSpPr>
          <p:cNvPr id="51" name="Group 50" descr="Documentation, tools, templates, best practices circle">
            <a:extLst>
              <a:ext uri="{FF2B5EF4-FFF2-40B4-BE49-F238E27FC236}">
                <a16:creationId xmlns:a16="http://schemas.microsoft.com/office/drawing/2014/main" id="{E9A15883-DDFF-47B4-ACE4-DE3EA9F5E8AB}"/>
              </a:ext>
            </a:extLst>
          </p:cNvPr>
          <p:cNvGrpSpPr/>
          <p:nvPr/>
        </p:nvGrpSpPr>
        <p:grpSpPr>
          <a:xfrm>
            <a:off x="1540227" y="1606976"/>
            <a:ext cx="3232912" cy="3224100"/>
            <a:chOff x="3866077" y="1051605"/>
            <a:chExt cx="4666445" cy="4653727"/>
          </a:xfrm>
          <a:solidFill>
            <a:schemeClr val="accent1"/>
          </a:solidFill>
        </p:grpSpPr>
        <p:grpSp>
          <p:nvGrpSpPr>
            <p:cNvPr id="52" name="Group 51">
              <a:extLst>
                <a:ext uri="{FF2B5EF4-FFF2-40B4-BE49-F238E27FC236}">
                  <a16:creationId xmlns:a16="http://schemas.microsoft.com/office/drawing/2014/main" id="{AF648B16-5E16-4221-9913-6EAE7E7513AA}"/>
                </a:ext>
              </a:extLst>
            </p:cNvPr>
            <p:cNvGrpSpPr/>
            <p:nvPr/>
          </p:nvGrpSpPr>
          <p:grpSpPr>
            <a:xfrm>
              <a:off x="3866077" y="1051605"/>
              <a:ext cx="4666445" cy="4653727"/>
              <a:chOff x="3769633" y="1061799"/>
              <a:chExt cx="4822560" cy="4809418"/>
            </a:xfrm>
            <a:grpFill/>
          </p:grpSpPr>
          <p:sp>
            <p:nvSpPr>
              <p:cNvPr id="57" name="Freeform: Shape 56">
                <a:extLst>
                  <a:ext uri="{FF2B5EF4-FFF2-40B4-BE49-F238E27FC236}">
                    <a16:creationId xmlns:a16="http://schemas.microsoft.com/office/drawing/2014/main" id="{7EE01E55-F4B3-425B-A285-C2C1527260D3}"/>
                  </a:ext>
                </a:extLst>
              </p:cNvPr>
              <p:cNvSpPr/>
              <p:nvPr/>
            </p:nvSpPr>
            <p:spPr>
              <a:xfrm>
                <a:off x="3769633" y="1061799"/>
                <a:ext cx="2393330" cy="2393330"/>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0" y="2393330"/>
                    </a:moveTo>
                    <a:cubicBezTo>
                      <a:pt x="0" y="1071530"/>
                      <a:pt x="1071530" y="0"/>
                      <a:pt x="2393330" y="0"/>
                    </a:cubicBezTo>
                    <a:lnTo>
                      <a:pt x="2393330" y="2393330"/>
                    </a:lnTo>
                    <a:lnTo>
                      <a:pt x="0" y="239333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71246" tIns="971246" rIns="270256" bIns="27025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sp>
            <p:nvSpPr>
              <p:cNvPr id="58" name="Freeform: Shape 57">
                <a:extLst>
                  <a:ext uri="{FF2B5EF4-FFF2-40B4-BE49-F238E27FC236}">
                    <a16:creationId xmlns:a16="http://schemas.microsoft.com/office/drawing/2014/main" id="{36038F0A-F753-49E4-8A32-64BB90A48B98}"/>
                  </a:ext>
                </a:extLst>
              </p:cNvPr>
              <p:cNvSpPr/>
              <p:nvPr/>
            </p:nvSpPr>
            <p:spPr>
              <a:xfrm>
                <a:off x="6198862" y="1061799"/>
                <a:ext cx="2393330" cy="2393330"/>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0" y="0"/>
                    </a:moveTo>
                    <a:cubicBezTo>
                      <a:pt x="1321800" y="0"/>
                      <a:pt x="2393330" y="1071530"/>
                      <a:pt x="2393330" y="2393330"/>
                    </a:cubicBezTo>
                    <a:lnTo>
                      <a:pt x="0" y="2393330"/>
                    </a:lnTo>
                    <a:lnTo>
                      <a:pt x="0"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0256" tIns="971246" rIns="971246" bIns="27025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sp>
            <p:nvSpPr>
              <p:cNvPr id="59" name="Freeform: Shape 58">
                <a:extLst>
                  <a:ext uri="{FF2B5EF4-FFF2-40B4-BE49-F238E27FC236}">
                    <a16:creationId xmlns:a16="http://schemas.microsoft.com/office/drawing/2014/main" id="{9A103F56-91D4-4FB6-83C2-23E0FDBC60E0}"/>
                  </a:ext>
                </a:extLst>
              </p:cNvPr>
              <p:cNvSpPr/>
              <p:nvPr/>
            </p:nvSpPr>
            <p:spPr>
              <a:xfrm>
                <a:off x="6198862" y="3477886"/>
                <a:ext cx="2393331" cy="2393331"/>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2393330" y="0"/>
                    </a:moveTo>
                    <a:cubicBezTo>
                      <a:pt x="2393330" y="1321800"/>
                      <a:pt x="1321800" y="2393330"/>
                      <a:pt x="0" y="2393330"/>
                    </a:cubicBezTo>
                    <a:lnTo>
                      <a:pt x="0" y="0"/>
                    </a:lnTo>
                    <a:lnTo>
                      <a:pt x="2393330"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0256" tIns="270257" rIns="971247" bIns="97124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4F93ADEC-2C73-45F1-8F09-0638D1E7F485}"/>
                  </a:ext>
                </a:extLst>
              </p:cNvPr>
              <p:cNvSpPr/>
              <p:nvPr/>
            </p:nvSpPr>
            <p:spPr>
              <a:xfrm>
                <a:off x="3769633" y="3477887"/>
                <a:ext cx="2393330" cy="2393330"/>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2393330" y="2393330"/>
                    </a:moveTo>
                    <a:cubicBezTo>
                      <a:pt x="1071530" y="2393330"/>
                      <a:pt x="0" y="1321800"/>
                      <a:pt x="0" y="0"/>
                    </a:cubicBezTo>
                    <a:lnTo>
                      <a:pt x="2393330" y="0"/>
                    </a:lnTo>
                    <a:lnTo>
                      <a:pt x="2393330" y="239333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71246" tIns="270256" rIns="270256" bIns="97124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53" name="Trackers_EADF" title="Icon of a clipboard with a checklist on it">
              <a:extLst>
                <a:ext uri="{FF2B5EF4-FFF2-40B4-BE49-F238E27FC236}">
                  <a16:creationId xmlns:a16="http://schemas.microsoft.com/office/drawing/2014/main" id="{48638930-C61C-4F49-B1CB-2E193D34F7AD}"/>
                </a:ext>
              </a:extLst>
            </p:cNvPr>
            <p:cNvSpPr>
              <a:spLocks noChangeAspect="1" noEditPoints="1"/>
            </p:cNvSpPr>
            <p:nvPr/>
          </p:nvSpPr>
          <p:spPr bwMode="auto">
            <a:xfrm rot="17100000">
              <a:off x="4196292" y="2689253"/>
              <a:ext cx="285936" cy="389887"/>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grpFill/>
            <a:ln w="158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4" name="DeveloperTools_EC7A" title="Icon of a wrench and a screwdriver">
              <a:extLst>
                <a:ext uri="{FF2B5EF4-FFF2-40B4-BE49-F238E27FC236}">
                  <a16:creationId xmlns:a16="http://schemas.microsoft.com/office/drawing/2014/main" id="{FBD0457A-ED3B-4315-B6F2-8188EC1D11C8}"/>
                </a:ext>
              </a:extLst>
            </p:cNvPr>
            <p:cNvSpPr>
              <a:spLocks noChangeAspect="1" noEditPoints="1"/>
            </p:cNvSpPr>
            <p:nvPr/>
          </p:nvSpPr>
          <p:spPr bwMode="auto">
            <a:xfrm rot="2700000">
              <a:off x="7247135" y="1603250"/>
              <a:ext cx="247443" cy="389887"/>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grpFill/>
            <a:ln w="158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5" name="hand_3" title="Icon of a hand giving a thumbs-up">
              <a:extLst>
                <a:ext uri="{FF2B5EF4-FFF2-40B4-BE49-F238E27FC236}">
                  <a16:creationId xmlns:a16="http://schemas.microsoft.com/office/drawing/2014/main" id="{4DD600EA-EBD3-4D9C-A272-A3F97375B756}"/>
                </a:ext>
              </a:extLst>
            </p:cNvPr>
            <p:cNvSpPr>
              <a:spLocks noChangeAspect="1"/>
            </p:cNvSpPr>
            <p:nvPr/>
          </p:nvSpPr>
          <p:spPr bwMode="auto">
            <a:xfrm rot="2700000">
              <a:off x="4242419" y="3889531"/>
              <a:ext cx="352190" cy="308464"/>
            </a:xfrm>
            <a:custGeom>
              <a:avLst/>
              <a:gdLst>
                <a:gd name="T0" fmla="*/ 0 w 323"/>
                <a:gd name="T1" fmla="*/ 199 h 283"/>
                <a:gd name="T2" fmla="*/ 0 w 323"/>
                <a:gd name="T3" fmla="*/ 260 h 283"/>
                <a:gd name="T4" fmla="*/ 60 w 323"/>
                <a:gd name="T5" fmla="*/ 260 h 283"/>
                <a:gd name="T6" fmla="*/ 95 w 323"/>
                <a:gd name="T7" fmla="*/ 264 h 283"/>
                <a:gd name="T8" fmla="*/ 148 w 323"/>
                <a:gd name="T9" fmla="*/ 282 h 283"/>
                <a:gd name="T10" fmla="*/ 250 w 323"/>
                <a:gd name="T11" fmla="*/ 282 h 283"/>
                <a:gd name="T12" fmla="*/ 265 w 323"/>
                <a:gd name="T13" fmla="*/ 281 h 283"/>
                <a:gd name="T14" fmla="*/ 275 w 323"/>
                <a:gd name="T15" fmla="*/ 272 h 283"/>
                <a:gd name="T16" fmla="*/ 320 w 323"/>
                <a:gd name="T17" fmla="*/ 141 h 283"/>
                <a:gd name="T18" fmla="*/ 316 w 323"/>
                <a:gd name="T19" fmla="*/ 117 h 283"/>
                <a:gd name="T20" fmla="*/ 302 w 323"/>
                <a:gd name="T21" fmla="*/ 110 h 283"/>
                <a:gd name="T22" fmla="*/ 214 w 323"/>
                <a:gd name="T23" fmla="*/ 110 h 283"/>
                <a:gd name="T24" fmla="*/ 217 w 323"/>
                <a:gd name="T25" fmla="*/ 79 h 283"/>
                <a:gd name="T26" fmla="*/ 234 w 323"/>
                <a:gd name="T27" fmla="*/ 41 h 283"/>
                <a:gd name="T28" fmla="*/ 228 w 323"/>
                <a:gd name="T29" fmla="*/ 5 h 283"/>
                <a:gd name="T30" fmla="*/ 208 w 323"/>
                <a:gd name="T31" fmla="*/ 8 h 283"/>
                <a:gd name="T32" fmla="*/ 101 w 323"/>
                <a:gd name="T33" fmla="*/ 115 h 283"/>
                <a:gd name="T34" fmla="*/ 77 w 323"/>
                <a:gd name="T35" fmla="*/ 129 h 283"/>
                <a:gd name="T36" fmla="*/ 0 w 323"/>
                <a:gd name="T37" fmla="*/ 131 h 283"/>
                <a:gd name="T38" fmla="*/ 0 w 323"/>
                <a:gd name="T39" fmla="*/ 19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3" h="283">
                  <a:moveTo>
                    <a:pt x="0" y="199"/>
                  </a:moveTo>
                  <a:cubicBezTo>
                    <a:pt x="0" y="260"/>
                    <a:pt x="0" y="260"/>
                    <a:pt x="0" y="260"/>
                  </a:cubicBezTo>
                  <a:cubicBezTo>
                    <a:pt x="60" y="260"/>
                    <a:pt x="60" y="260"/>
                    <a:pt x="60" y="260"/>
                  </a:cubicBezTo>
                  <a:cubicBezTo>
                    <a:pt x="60" y="260"/>
                    <a:pt x="84" y="261"/>
                    <a:pt x="95" y="264"/>
                  </a:cubicBezTo>
                  <a:cubicBezTo>
                    <a:pt x="106" y="267"/>
                    <a:pt x="129" y="282"/>
                    <a:pt x="148" y="282"/>
                  </a:cubicBezTo>
                  <a:cubicBezTo>
                    <a:pt x="167" y="282"/>
                    <a:pt x="250" y="282"/>
                    <a:pt x="250" y="282"/>
                  </a:cubicBezTo>
                  <a:cubicBezTo>
                    <a:pt x="250" y="282"/>
                    <a:pt x="260" y="283"/>
                    <a:pt x="265" y="281"/>
                  </a:cubicBezTo>
                  <a:cubicBezTo>
                    <a:pt x="272" y="279"/>
                    <a:pt x="275" y="272"/>
                    <a:pt x="275" y="272"/>
                  </a:cubicBezTo>
                  <a:cubicBezTo>
                    <a:pt x="320" y="141"/>
                    <a:pt x="320" y="141"/>
                    <a:pt x="320" y="141"/>
                  </a:cubicBezTo>
                  <a:cubicBezTo>
                    <a:pt x="320" y="141"/>
                    <a:pt x="323" y="125"/>
                    <a:pt x="316" y="117"/>
                  </a:cubicBezTo>
                  <a:cubicBezTo>
                    <a:pt x="310" y="111"/>
                    <a:pt x="302" y="110"/>
                    <a:pt x="302" y="110"/>
                  </a:cubicBezTo>
                  <a:cubicBezTo>
                    <a:pt x="214" y="110"/>
                    <a:pt x="214" y="110"/>
                    <a:pt x="214" y="110"/>
                  </a:cubicBezTo>
                  <a:cubicBezTo>
                    <a:pt x="214" y="110"/>
                    <a:pt x="213" y="90"/>
                    <a:pt x="217" y="79"/>
                  </a:cubicBezTo>
                  <a:cubicBezTo>
                    <a:pt x="222" y="69"/>
                    <a:pt x="232" y="50"/>
                    <a:pt x="234" y="41"/>
                  </a:cubicBezTo>
                  <a:cubicBezTo>
                    <a:pt x="235" y="31"/>
                    <a:pt x="239" y="10"/>
                    <a:pt x="228" y="5"/>
                  </a:cubicBezTo>
                  <a:cubicBezTo>
                    <a:pt x="217" y="0"/>
                    <a:pt x="208" y="8"/>
                    <a:pt x="208" y="8"/>
                  </a:cubicBezTo>
                  <a:cubicBezTo>
                    <a:pt x="101" y="115"/>
                    <a:pt x="101" y="115"/>
                    <a:pt x="101" y="115"/>
                  </a:cubicBezTo>
                  <a:cubicBezTo>
                    <a:pt x="101" y="115"/>
                    <a:pt x="91" y="126"/>
                    <a:pt x="77" y="129"/>
                  </a:cubicBezTo>
                  <a:cubicBezTo>
                    <a:pt x="64" y="132"/>
                    <a:pt x="0" y="131"/>
                    <a:pt x="0" y="131"/>
                  </a:cubicBezTo>
                  <a:lnTo>
                    <a:pt x="0" y="199"/>
                  </a:lnTo>
                  <a:close/>
                </a:path>
              </a:pathLst>
            </a:custGeom>
            <a:grp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6" name="GenericApp_EB3B" title="Icon of an app window">
              <a:extLst>
                <a:ext uri="{FF2B5EF4-FFF2-40B4-BE49-F238E27FC236}">
                  <a16:creationId xmlns:a16="http://schemas.microsoft.com/office/drawing/2014/main" id="{70140172-9BC0-42F0-9FE7-793F1C1310A7}"/>
                </a:ext>
              </a:extLst>
            </p:cNvPr>
            <p:cNvSpPr>
              <a:spLocks noChangeAspect="1" noEditPoints="1"/>
            </p:cNvSpPr>
            <p:nvPr/>
          </p:nvSpPr>
          <p:spPr bwMode="auto">
            <a:xfrm rot="19800000">
              <a:off x="6891417" y="4906410"/>
              <a:ext cx="423627" cy="339035"/>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grp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
        <p:nvSpPr>
          <p:cNvPr id="61" name="TextBox 60">
            <a:extLst>
              <a:ext uri="{FF2B5EF4-FFF2-40B4-BE49-F238E27FC236}">
                <a16:creationId xmlns:a16="http://schemas.microsoft.com/office/drawing/2014/main" id="{3EB60926-3BBB-421B-8172-3AD90A013E54}"/>
              </a:ext>
            </a:extLst>
          </p:cNvPr>
          <p:cNvSpPr txBox="1"/>
          <p:nvPr/>
        </p:nvSpPr>
        <p:spPr>
          <a:xfrm rot="18994072">
            <a:off x="2124971" y="1797541"/>
            <a:ext cx="2863184" cy="3453954"/>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Semibold"/>
                <a:ea typeface="+mn-ea"/>
                <a:cs typeface="+mn-cs"/>
              </a:rPr>
              <a:t>     Documentation</a:t>
            </a:r>
          </a:p>
        </p:txBody>
      </p:sp>
      <p:sp>
        <p:nvSpPr>
          <p:cNvPr id="62" name="TextBox 61">
            <a:extLst>
              <a:ext uri="{FF2B5EF4-FFF2-40B4-BE49-F238E27FC236}">
                <a16:creationId xmlns:a16="http://schemas.microsoft.com/office/drawing/2014/main" id="{CEA01B3A-5F26-417E-9743-85A9C12F7905}"/>
              </a:ext>
            </a:extLst>
          </p:cNvPr>
          <p:cNvSpPr txBox="1"/>
          <p:nvPr/>
        </p:nvSpPr>
        <p:spPr>
          <a:xfrm rot="2700000">
            <a:off x="1373061" y="1854212"/>
            <a:ext cx="2863182" cy="3447361"/>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Semibold"/>
                <a:ea typeface="+mn-ea"/>
                <a:cs typeface="+mn-cs"/>
              </a:rPr>
              <a:t>         Tools</a:t>
            </a:r>
          </a:p>
        </p:txBody>
      </p:sp>
      <p:sp>
        <p:nvSpPr>
          <p:cNvPr id="63" name="TextBox 62">
            <a:extLst>
              <a:ext uri="{FF2B5EF4-FFF2-40B4-BE49-F238E27FC236}">
                <a16:creationId xmlns:a16="http://schemas.microsoft.com/office/drawing/2014/main" id="{5AAA9F9B-C3E1-4B6E-A482-499C0F95BFA9}"/>
              </a:ext>
            </a:extLst>
          </p:cNvPr>
          <p:cNvSpPr txBox="1"/>
          <p:nvPr/>
        </p:nvSpPr>
        <p:spPr>
          <a:xfrm rot="18773687">
            <a:off x="1506878" y="1328143"/>
            <a:ext cx="2863184" cy="3387505"/>
          </a:xfrm>
          <a:prstGeom prst="rect">
            <a:avLst/>
          </a:prstGeom>
          <a:noFill/>
        </p:spPr>
        <p:txBody>
          <a:bodyPr wrap="none" lIns="182880" tIns="146304" rIns="182880" bIns="146304" rtlCol="0">
            <a:prstTxWarp prst="textArchDown">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Semibold"/>
                <a:ea typeface="+mn-ea"/>
                <a:cs typeface="+mn-cs"/>
              </a:rPr>
              <a:t>        Templates</a:t>
            </a:r>
          </a:p>
        </p:txBody>
      </p:sp>
      <p:sp>
        <p:nvSpPr>
          <p:cNvPr id="64" name="TextBox 63">
            <a:extLst>
              <a:ext uri="{FF2B5EF4-FFF2-40B4-BE49-F238E27FC236}">
                <a16:creationId xmlns:a16="http://schemas.microsoft.com/office/drawing/2014/main" id="{ECAF0796-4131-4524-9464-1D937DEABC92}"/>
              </a:ext>
            </a:extLst>
          </p:cNvPr>
          <p:cNvSpPr txBox="1"/>
          <p:nvPr/>
        </p:nvSpPr>
        <p:spPr>
          <a:xfrm rot="2700000">
            <a:off x="1973637" y="1286000"/>
            <a:ext cx="2863182" cy="3426633"/>
          </a:xfrm>
          <a:prstGeom prst="rect">
            <a:avLst/>
          </a:prstGeom>
          <a:noFill/>
        </p:spPr>
        <p:txBody>
          <a:bodyPr wrap="none" lIns="182880" tIns="146304" rIns="182880" bIns="146304" rtlCol="0">
            <a:prstTxWarp prst="textArchDown">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Semibold"/>
                <a:ea typeface="+mn-ea"/>
                <a:cs typeface="+mn-cs"/>
              </a:rPr>
              <a:t>        Best practices</a:t>
            </a:r>
          </a:p>
        </p:txBody>
      </p:sp>
      <p:sp>
        <p:nvSpPr>
          <p:cNvPr id="65" name="Oval 64" descr="White circle">
            <a:extLst>
              <a:ext uri="{FF2B5EF4-FFF2-40B4-BE49-F238E27FC236}">
                <a16:creationId xmlns:a16="http://schemas.microsoft.com/office/drawing/2014/main" id="{6B6CFEF3-2A50-48FB-8DA1-912D3AB719FC}"/>
              </a:ext>
            </a:extLst>
          </p:cNvPr>
          <p:cNvSpPr/>
          <p:nvPr/>
        </p:nvSpPr>
        <p:spPr bwMode="auto">
          <a:xfrm>
            <a:off x="2109468" y="2162610"/>
            <a:ext cx="2114030" cy="2114030"/>
          </a:xfrm>
          <a:prstGeom prst="ellipse">
            <a:avLst/>
          </a:prstGeom>
          <a:solidFill>
            <a:schemeClr val="bg1"/>
          </a:solidFill>
          <a:ln w="317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32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6" name="cloud" title="Icon of a cloud">
            <a:extLst>
              <a:ext uri="{FF2B5EF4-FFF2-40B4-BE49-F238E27FC236}">
                <a16:creationId xmlns:a16="http://schemas.microsoft.com/office/drawing/2014/main" id="{432F26D4-B614-4A24-A16A-0DF87BBE914B}"/>
              </a:ext>
            </a:extLst>
          </p:cNvPr>
          <p:cNvSpPr>
            <a:spLocks noChangeAspect="1"/>
          </p:cNvSpPr>
          <p:nvPr/>
        </p:nvSpPr>
        <p:spPr bwMode="auto">
          <a:xfrm>
            <a:off x="2630251" y="2877994"/>
            <a:ext cx="1072464" cy="683262"/>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31750"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16" name="Group 15" descr="scale">
            <a:extLst>
              <a:ext uri="{FF2B5EF4-FFF2-40B4-BE49-F238E27FC236}">
                <a16:creationId xmlns:a16="http://schemas.microsoft.com/office/drawing/2014/main" id="{1D6B6AD0-480C-4E9D-A690-9E210E1AF2A6}"/>
              </a:ext>
            </a:extLst>
          </p:cNvPr>
          <p:cNvGrpSpPr/>
          <p:nvPr/>
        </p:nvGrpSpPr>
        <p:grpSpPr>
          <a:xfrm>
            <a:off x="7211284" y="3486250"/>
            <a:ext cx="2651030" cy="890588"/>
            <a:chOff x="7211284" y="3486250"/>
            <a:chExt cx="2651030" cy="890588"/>
          </a:xfrm>
        </p:grpSpPr>
        <p:cxnSp>
          <p:nvCxnSpPr>
            <p:cNvPr id="31" name="Straight Connector 30">
              <a:extLst>
                <a:ext uri="{FF2B5EF4-FFF2-40B4-BE49-F238E27FC236}">
                  <a16:creationId xmlns:a16="http://schemas.microsoft.com/office/drawing/2014/main" id="{1949E793-BD37-4F9E-B91D-23F7983A75E4}"/>
                </a:ext>
              </a:extLst>
            </p:cNvPr>
            <p:cNvCxnSpPr>
              <a:cxnSpLocks/>
            </p:cNvCxnSpPr>
            <p:nvPr/>
          </p:nvCxnSpPr>
          <p:spPr>
            <a:xfrm>
              <a:off x="7211284" y="3486251"/>
              <a:ext cx="2651030" cy="0"/>
            </a:xfrm>
            <a:prstGeom prst="line">
              <a:avLst/>
            </a:prstGeom>
            <a:ln w="5715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1CC248-57E8-4A7A-AD05-E372215CF0A8}"/>
                </a:ext>
              </a:extLst>
            </p:cNvPr>
            <p:cNvCxnSpPr>
              <a:cxnSpLocks/>
            </p:cNvCxnSpPr>
            <p:nvPr/>
          </p:nvCxnSpPr>
          <p:spPr>
            <a:xfrm>
              <a:off x="7391418" y="4376838"/>
              <a:ext cx="2290763" cy="0"/>
            </a:xfrm>
            <a:prstGeom prst="line">
              <a:avLst/>
            </a:prstGeom>
            <a:ln w="5715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41F9DA1-A792-4A42-889F-D5E77E6BCABD}"/>
                </a:ext>
              </a:extLst>
            </p:cNvPr>
            <p:cNvCxnSpPr/>
            <p:nvPr/>
          </p:nvCxnSpPr>
          <p:spPr>
            <a:xfrm flipH="1">
              <a:off x="8536446" y="3486250"/>
              <a:ext cx="707" cy="505157"/>
            </a:xfrm>
            <a:prstGeom prst="line">
              <a:avLst/>
            </a:prstGeom>
            <a:ln w="5715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6" name="Freeform: Shape 75">
              <a:extLst>
                <a:ext uri="{FF2B5EF4-FFF2-40B4-BE49-F238E27FC236}">
                  <a16:creationId xmlns:a16="http://schemas.microsoft.com/office/drawing/2014/main" id="{A8516226-AE24-478D-8753-C3F057D1A07E}"/>
                </a:ext>
              </a:extLst>
            </p:cNvPr>
            <p:cNvSpPr/>
            <p:nvPr/>
          </p:nvSpPr>
          <p:spPr bwMode="auto">
            <a:xfrm>
              <a:off x="7640970" y="3971760"/>
              <a:ext cx="1791658" cy="405078"/>
            </a:xfrm>
            <a:custGeom>
              <a:avLst/>
              <a:gdLst>
                <a:gd name="connsiteX0" fmla="*/ 895829 w 1791658"/>
                <a:gd name="connsiteY0" fmla="*/ 0 h 405078"/>
                <a:gd name="connsiteX1" fmla="*/ 1786320 w 1791658"/>
                <a:gd name="connsiteY1" fmla="*/ 396782 h 405078"/>
                <a:gd name="connsiteX2" fmla="*/ 1791658 w 1791658"/>
                <a:gd name="connsiteY2" fmla="*/ 405078 h 405078"/>
                <a:gd name="connsiteX3" fmla="*/ 0 w 1791658"/>
                <a:gd name="connsiteY3" fmla="*/ 405078 h 405078"/>
                <a:gd name="connsiteX4" fmla="*/ 5338 w 1791658"/>
                <a:gd name="connsiteY4" fmla="*/ 396782 h 405078"/>
                <a:gd name="connsiteX5" fmla="*/ 895829 w 1791658"/>
                <a:gd name="connsiteY5" fmla="*/ 0 h 40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91658" h="405078">
                  <a:moveTo>
                    <a:pt x="895829" y="0"/>
                  </a:moveTo>
                  <a:cubicBezTo>
                    <a:pt x="1280355" y="0"/>
                    <a:pt x="1614826" y="160441"/>
                    <a:pt x="1786320" y="396782"/>
                  </a:cubicBezTo>
                  <a:lnTo>
                    <a:pt x="1791658" y="405078"/>
                  </a:lnTo>
                  <a:lnTo>
                    <a:pt x="0" y="405078"/>
                  </a:lnTo>
                  <a:lnTo>
                    <a:pt x="5338" y="396782"/>
                  </a:lnTo>
                  <a:cubicBezTo>
                    <a:pt x="176832" y="160441"/>
                    <a:pt x="511304" y="0"/>
                    <a:pt x="895829" y="0"/>
                  </a:cubicBezTo>
                  <a:close/>
                </a:path>
              </a:pathLst>
            </a:custGeom>
            <a:ln w="5715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27494097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600"/>
                                  </p:stCondLst>
                                  <p:childTnLst>
                                    <p:set>
                                      <p:cBhvr>
                                        <p:cTn id="6" dur="1" fill="hold">
                                          <p:stCondLst>
                                            <p:cond delay="0"/>
                                          </p:stCondLst>
                                        </p:cTn>
                                        <p:tgtEl>
                                          <p:spTgt spid="64"/>
                                        </p:tgtEl>
                                        <p:attrNameLst>
                                          <p:attrName>style.visibility</p:attrName>
                                        </p:attrNameLst>
                                      </p:cBhvr>
                                      <p:to>
                                        <p:strVal val="visible"/>
                                      </p:to>
                                    </p:set>
                                  </p:childTnLst>
                                </p:cTn>
                              </p:par>
                              <p:par>
                                <p:cTn id="7" presetID="6" presetClass="emph" presetSubtype="0" accel="100000" autoRev="1" fill="hold" grpId="1" nodeType="withEffect">
                                  <p:stCondLst>
                                    <p:cond delay="100"/>
                                  </p:stCondLst>
                                  <p:childTnLst>
                                    <p:animScale>
                                      <p:cBhvr>
                                        <p:cTn id="8" dur="500" fill="hold"/>
                                        <p:tgtEl>
                                          <p:spTgt spid="64"/>
                                        </p:tgtEl>
                                      </p:cBhvr>
                                      <p:by x="0" y="0"/>
                                    </p:animScale>
                                  </p:childTnLst>
                                </p:cTn>
                              </p:par>
                              <p:par>
                                <p:cTn id="9" presetID="1" presetClass="entr" presetSubtype="0" fill="hold" grpId="0" nodeType="withEffect">
                                  <p:stCondLst>
                                    <p:cond delay="600"/>
                                  </p:stCondLst>
                                  <p:childTnLst>
                                    <p:set>
                                      <p:cBhvr>
                                        <p:cTn id="10" dur="1" fill="hold">
                                          <p:stCondLst>
                                            <p:cond delay="0"/>
                                          </p:stCondLst>
                                        </p:cTn>
                                        <p:tgtEl>
                                          <p:spTgt spid="61"/>
                                        </p:tgtEl>
                                        <p:attrNameLst>
                                          <p:attrName>style.visibility</p:attrName>
                                        </p:attrNameLst>
                                      </p:cBhvr>
                                      <p:to>
                                        <p:strVal val="visible"/>
                                      </p:to>
                                    </p:set>
                                  </p:childTnLst>
                                </p:cTn>
                              </p:par>
                              <p:par>
                                <p:cTn id="11" presetID="6" presetClass="emph" presetSubtype="0" accel="100000" autoRev="1" fill="hold" grpId="1" nodeType="withEffect">
                                  <p:stCondLst>
                                    <p:cond delay="100"/>
                                  </p:stCondLst>
                                  <p:childTnLst>
                                    <p:animScale>
                                      <p:cBhvr>
                                        <p:cTn id="12" dur="500" fill="hold"/>
                                        <p:tgtEl>
                                          <p:spTgt spid="61"/>
                                        </p:tgtEl>
                                      </p:cBhvr>
                                      <p:by x="0" y="0"/>
                                    </p:animScale>
                                  </p:childTnLst>
                                </p:cTn>
                              </p:par>
                              <p:par>
                                <p:cTn id="13" presetID="1" presetClass="entr" presetSubtype="0" fill="hold" grpId="0" nodeType="withEffect">
                                  <p:stCondLst>
                                    <p:cond delay="600"/>
                                  </p:stCondLst>
                                  <p:childTnLst>
                                    <p:set>
                                      <p:cBhvr>
                                        <p:cTn id="14" dur="1" fill="hold">
                                          <p:stCondLst>
                                            <p:cond delay="0"/>
                                          </p:stCondLst>
                                        </p:cTn>
                                        <p:tgtEl>
                                          <p:spTgt spid="62"/>
                                        </p:tgtEl>
                                        <p:attrNameLst>
                                          <p:attrName>style.visibility</p:attrName>
                                        </p:attrNameLst>
                                      </p:cBhvr>
                                      <p:to>
                                        <p:strVal val="visible"/>
                                      </p:to>
                                    </p:set>
                                  </p:childTnLst>
                                </p:cTn>
                              </p:par>
                              <p:par>
                                <p:cTn id="15" presetID="6" presetClass="emph" presetSubtype="0" accel="100000" autoRev="1" fill="hold" grpId="1" nodeType="withEffect">
                                  <p:stCondLst>
                                    <p:cond delay="100"/>
                                  </p:stCondLst>
                                  <p:childTnLst>
                                    <p:animScale>
                                      <p:cBhvr>
                                        <p:cTn id="16" dur="500" fill="hold"/>
                                        <p:tgtEl>
                                          <p:spTgt spid="62"/>
                                        </p:tgtEl>
                                      </p:cBhvr>
                                      <p:by x="0" y="0"/>
                                    </p:animScale>
                                  </p:childTnLst>
                                </p:cTn>
                              </p:par>
                              <p:par>
                                <p:cTn id="17" presetID="1" presetClass="entr" presetSubtype="0" fill="hold" grpId="0" nodeType="withEffect">
                                  <p:stCondLst>
                                    <p:cond delay="600"/>
                                  </p:stCondLst>
                                  <p:childTnLst>
                                    <p:set>
                                      <p:cBhvr>
                                        <p:cTn id="18" dur="1" fill="hold">
                                          <p:stCondLst>
                                            <p:cond delay="0"/>
                                          </p:stCondLst>
                                        </p:cTn>
                                        <p:tgtEl>
                                          <p:spTgt spid="63"/>
                                        </p:tgtEl>
                                        <p:attrNameLst>
                                          <p:attrName>style.visibility</p:attrName>
                                        </p:attrNameLst>
                                      </p:cBhvr>
                                      <p:to>
                                        <p:strVal val="visible"/>
                                      </p:to>
                                    </p:set>
                                  </p:childTnLst>
                                </p:cTn>
                              </p:par>
                              <p:par>
                                <p:cTn id="19" presetID="6" presetClass="emph" presetSubtype="0" accel="100000" autoRev="1" fill="hold" grpId="1" nodeType="withEffect">
                                  <p:stCondLst>
                                    <p:cond delay="100"/>
                                  </p:stCondLst>
                                  <p:childTnLst>
                                    <p:animScale>
                                      <p:cBhvr>
                                        <p:cTn id="20" dur="500" fill="hold"/>
                                        <p:tgtEl>
                                          <p:spTgt spid="63"/>
                                        </p:tgtEl>
                                      </p:cBhvr>
                                      <p:by x="0" y="0"/>
                                    </p:animScale>
                                  </p:childTnLst>
                                </p:cTn>
                              </p:par>
                              <p:par>
                                <p:cTn id="21" presetID="1" presetClass="entr" presetSubtype="0" fill="hold" nodeType="withEffect">
                                  <p:stCondLst>
                                    <p:cond delay="600"/>
                                  </p:stCondLst>
                                  <p:childTnLst>
                                    <p:set>
                                      <p:cBhvr>
                                        <p:cTn id="22" dur="1" fill="hold">
                                          <p:stCondLst>
                                            <p:cond delay="0"/>
                                          </p:stCondLst>
                                        </p:cTn>
                                        <p:tgtEl>
                                          <p:spTgt spid="51"/>
                                        </p:tgtEl>
                                        <p:attrNameLst>
                                          <p:attrName>style.visibility</p:attrName>
                                        </p:attrNameLst>
                                      </p:cBhvr>
                                      <p:to>
                                        <p:strVal val="visible"/>
                                      </p:to>
                                    </p:set>
                                  </p:childTnLst>
                                </p:cTn>
                              </p:par>
                              <p:par>
                                <p:cTn id="23" presetID="6" presetClass="emph" presetSubtype="0" accel="100000" autoRev="1" fill="hold" nodeType="withEffect">
                                  <p:stCondLst>
                                    <p:cond delay="100"/>
                                  </p:stCondLst>
                                  <p:childTnLst>
                                    <p:animScale>
                                      <p:cBhvr>
                                        <p:cTn id="24" dur="500" fill="hold"/>
                                        <p:tgtEl>
                                          <p:spTgt spid="51"/>
                                        </p:tgtEl>
                                      </p:cBhvr>
                                      <p:by x="0" y="0"/>
                                    </p:animScale>
                                  </p:childTnLst>
                                </p:cTn>
                              </p:par>
                              <p:par>
                                <p:cTn id="25" presetID="1" presetClass="entr" presetSubtype="0" fill="hold" nodeType="withEffect">
                                  <p:stCondLst>
                                    <p:cond delay="700"/>
                                  </p:stCondLst>
                                  <p:childTnLst>
                                    <p:set>
                                      <p:cBhvr>
                                        <p:cTn id="26" dur="1" fill="hold">
                                          <p:stCondLst>
                                            <p:cond delay="0"/>
                                          </p:stCondLst>
                                        </p:cTn>
                                        <p:tgtEl>
                                          <p:spTgt spid="47"/>
                                        </p:tgtEl>
                                        <p:attrNameLst>
                                          <p:attrName>style.visibility</p:attrName>
                                        </p:attrNameLst>
                                      </p:cBhvr>
                                      <p:to>
                                        <p:strVal val="visible"/>
                                      </p:to>
                                    </p:set>
                                  </p:childTnLst>
                                </p:cTn>
                              </p:par>
                              <p:par>
                                <p:cTn id="27" presetID="6" presetClass="emph" presetSubtype="0" accel="100000" autoRev="1" fill="hold" nodeType="withEffect">
                                  <p:stCondLst>
                                    <p:cond delay="200"/>
                                  </p:stCondLst>
                                  <p:childTnLst>
                                    <p:animScale>
                                      <p:cBhvr>
                                        <p:cTn id="28" dur="500" fill="hold"/>
                                        <p:tgtEl>
                                          <p:spTgt spid="47"/>
                                        </p:tgtEl>
                                      </p:cBhvr>
                                      <p:by x="0" y="0"/>
                                    </p:animScale>
                                  </p:childTnLst>
                                </p:cTn>
                              </p:par>
                              <p:par>
                                <p:cTn id="29" presetID="1" presetClass="entr" presetSubtype="0" fill="hold" nodeType="withEffect">
                                  <p:stCondLst>
                                    <p:cond delay="200"/>
                                  </p:stCondLst>
                                  <p:childTnLst>
                                    <p:set>
                                      <p:cBhvr>
                                        <p:cTn id="30" dur="1" fill="hold">
                                          <p:stCondLst>
                                            <p:cond delay="499"/>
                                          </p:stCondLst>
                                        </p:cTn>
                                        <p:tgtEl>
                                          <p:spTgt spid="29"/>
                                        </p:tgtEl>
                                        <p:attrNameLst>
                                          <p:attrName>style.visibility</p:attrName>
                                        </p:attrNameLst>
                                      </p:cBhvr>
                                      <p:to>
                                        <p:strVal val="visible"/>
                                      </p:to>
                                    </p:set>
                                  </p:childTnLst>
                                </p:cTn>
                              </p:par>
                              <p:par>
                                <p:cTn id="31" presetID="6" presetClass="emph" presetSubtype="0" accel="100000" autoRev="1" fill="hold" nodeType="withEffect">
                                  <p:stCondLst>
                                    <p:cond delay="200"/>
                                  </p:stCondLst>
                                  <p:childTnLst>
                                    <p:animScale>
                                      <p:cBhvr>
                                        <p:cTn id="32" dur="500" fill="hold"/>
                                        <p:tgtEl>
                                          <p:spTgt spid="29"/>
                                        </p:tgtEl>
                                      </p:cBhvr>
                                      <p:by x="0" y="0"/>
                                    </p:animScale>
                                  </p:childTnLst>
                                </p:cTn>
                              </p:par>
                              <p:par>
                                <p:cTn id="33" presetID="1" presetClass="entr" presetSubtype="0" fill="hold" grpId="0" nodeType="withEffect">
                                  <p:stCondLst>
                                    <p:cond delay="200"/>
                                  </p:stCondLst>
                                  <p:childTnLst>
                                    <p:set>
                                      <p:cBhvr>
                                        <p:cTn id="34" dur="1" fill="hold">
                                          <p:stCondLst>
                                            <p:cond delay="499"/>
                                          </p:stCondLst>
                                        </p:cTn>
                                        <p:tgtEl>
                                          <p:spTgt spid="66"/>
                                        </p:tgtEl>
                                        <p:attrNameLst>
                                          <p:attrName>style.visibility</p:attrName>
                                        </p:attrNameLst>
                                      </p:cBhvr>
                                      <p:to>
                                        <p:strVal val="visible"/>
                                      </p:to>
                                    </p:set>
                                  </p:childTnLst>
                                </p:cTn>
                              </p:par>
                              <p:par>
                                <p:cTn id="35" presetID="6" presetClass="emph" presetSubtype="0" accel="100000" autoRev="1" fill="hold" grpId="1" nodeType="withEffect">
                                  <p:stCondLst>
                                    <p:cond delay="0"/>
                                  </p:stCondLst>
                                  <p:childTnLst>
                                    <p:animScale>
                                      <p:cBhvr>
                                        <p:cTn id="36" dur="500" fill="hold"/>
                                        <p:tgtEl>
                                          <p:spTgt spid="66"/>
                                        </p:tgtEl>
                                      </p:cBhvr>
                                      <p:by x="0" y="0"/>
                                    </p:animScale>
                                  </p:childTnLst>
                                </p:cTn>
                              </p:par>
                            </p:childTnLst>
                          </p:cTn>
                        </p:par>
                        <p:par>
                          <p:cTn id="37" fill="hold">
                            <p:stCondLst>
                              <p:cond delay="1200"/>
                            </p:stCondLst>
                            <p:childTnLst>
                              <p:par>
                                <p:cTn id="38" presetID="8" presetClass="emph" presetSubtype="0" repeatCount="indefinite" fill="hold" nodeType="afterEffect">
                                  <p:stCondLst>
                                    <p:cond delay="0"/>
                                  </p:stCondLst>
                                  <p:childTnLst>
                                    <p:animRot by="21600000">
                                      <p:cBhvr>
                                        <p:cTn id="39" dur="4000" fill="hold"/>
                                        <p:tgtEl>
                                          <p:spTgt spid="29"/>
                                        </p:tgtEl>
                                        <p:attrNameLst>
                                          <p:attrName>r</p:attrName>
                                        </p:attrNameLst>
                                      </p:cBhvr>
                                    </p:animRot>
                                  </p:childTnLst>
                                </p:cTn>
                              </p:par>
                              <p:par>
                                <p:cTn id="40" presetID="10" presetClass="entr" presetSubtype="0" fill="hold" nodeType="withEffect">
                                  <p:stCondLst>
                                    <p:cond delay="75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42" presetClass="path" presetSubtype="0" decel="100000" fill="hold" nodeType="withEffect">
                                  <p:stCondLst>
                                    <p:cond delay="750"/>
                                  </p:stCondLst>
                                  <p:childTnLst>
                                    <p:animMotion origin="layout" path="M 2.25428E-6 0.04494 L 2.25428E-6 2.41943E-6 " pathEditMode="relative" rAng="0" ptsTypes="AA">
                                      <p:cBhvr>
                                        <p:cTn id="44" dur="600" fill="hold"/>
                                        <p:tgtEl>
                                          <p:spTgt spid="16"/>
                                        </p:tgtEl>
                                        <p:attrNameLst>
                                          <p:attrName>ppt_x</p:attrName>
                                          <p:attrName>ppt_y</p:attrName>
                                        </p:attrNameLst>
                                      </p:cBhvr>
                                      <p:rCtr x="0" y="-2247"/>
                                    </p:animMotion>
                                  </p:childTnLst>
                                </p:cTn>
                              </p:par>
                              <p:par>
                                <p:cTn id="45" presetID="1" presetClass="entr" presetSubtype="0" fill="hold" nodeType="withEffect">
                                  <p:stCondLst>
                                    <p:cond delay="750"/>
                                  </p:stCondLst>
                                  <p:childTnLst>
                                    <p:set>
                                      <p:cBhvr>
                                        <p:cTn id="46" dur="1" fill="hold">
                                          <p:stCondLst>
                                            <p:cond delay="499"/>
                                          </p:stCondLst>
                                        </p:cTn>
                                        <p:tgtEl>
                                          <p:spTgt spid="20"/>
                                        </p:tgtEl>
                                        <p:attrNameLst>
                                          <p:attrName>style.visibility</p:attrName>
                                        </p:attrNameLst>
                                      </p:cBhvr>
                                      <p:to>
                                        <p:strVal val="visible"/>
                                      </p:to>
                                    </p:set>
                                  </p:childTnLst>
                                </p:cTn>
                              </p:par>
                              <p:par>
                                <p:cTn id="47" presetID="6" presetClass="emph" presetSubtype="0" accel="100000" autoRev="1" fill="hold" nodeType="withEffect">
                                  <p:stCondLst>
                                    <p:cond delay="750"/>
                                  </p:stCondLst>
                                  <p:childTnLst>
                                    <p:animScale>
                                      <p:cBhvr>
                                        <p:cTn id="48" dur="500" fill="hold"/>
                                        <p:tgtEl>
                                          <p:spTgt spid="20"/>
                                        </p:tgtEl>
                                      </p:cBhvr>
                                      <p:by x="0" y="0"/>
                                    </p:animScale>
                                  </p:childTnLst>
                                </p:cTn>
                              </p:par>
                              <p:par>
                                <p:cTn id="49" presetID="1" presetClass="entr" presetSubtype="0" fill="hold" nodeType="withEffect">
                                  <p:stCondLst>
                                    <p:cond delay="750"/>
                                  </p:stCondLst>
                                  <p:childTnLst>
                                    <p:set>
                                      <p:cBhvr>
                                        <p:cTn id="50" dur="1" fill="hold">
                                          <p:stCondLst>
                                            <p:cond delay="499"/>
                                          </p:stCondLst>
                                        </p:cTn>
                                        <p:tgtEl>
                                          <p:spTgt spid="17"/>
                                        </p:tgtEl>
                                        <p:attrNameLst>
                                          <p:attrName>style.visibility</p:attrName>
                                        </p:attrNameLst>
                                      </p:cBhvr>
                                      <p:to>
                                        <p:strVal val="visible"/>
                                      </p:to>
                                    </p:set>
                                  </p:childTnLst>
                                </p:cTn>
                              </p:par>
                              <p:par>
                                <p:cTn id="51" presetID="6" presetClass="emph" presetSubtype="0" accel="100000" autoRev="1" fill="hold" nodeType="withEffect">
                                  <p:stCondLst>
                                    <p:cond delay="750"/>
                                  </p:stCondLst>
                                  <p:childTnLst>
                                    <p:animScale>
                                      <p:cBhvr>
                                        <p:cTn id="52" dur="500" fill="hold"/>
                                        <p:tgtEl>
                                          <p:spTgt spid="17"/>
                                        </p:tgtEl>
                                      </p:cBhvr>
                                      <p:by x="0" y="0"/>
                                    </p:animScale>
                                  </p:childTnLst>
                                </p:cTn>
                              </p:par>
                              <p:par>
                                <p:cTn id="53" presetID="10" presetClass="entr" presetSubtype="0" fill="hold" grpId="0" nodeType="withEffect">
                                  <p:stCondLst>
                                    <p:cond delay="125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par>
                                <p:cTn id="56" presetID="42" presetClass="path" presetSubtype="0" decel="100000" fill="hold" grpId="1" nodeType="withEffect">
                                  <p:stCondLst>
                                    <p:cond delay="1250"/>
                                  </p:stCondLst>
                                  <p:childTnLst>
                                    <p:animMotion origin="layout" path="M 0.02552 -3.7037E-7 L 3.125E-6 -3.7037E-7 " pathEditMode="relative" rAng="0" ptsTypes="AA">
                                      <p:cBhvr>
                                        <p:cTn id="57" dur="600" fill="hold"/>
                                        <p:tgtEl>
                                          <p:spTgt spid="14"/>
                                        </p:tgtEl>
                                        <p:attrNameLst>
                                          <p:attrName>ppt_x</p:attrName>
                                          <p:attrName>ppt_y</p:attrName>
                                        </p:attrNameLst>
                                      </p:cBhvr>
                                      <p:rCtr x="-1276" y="0"/>
                                    </p:animMotion>
                                  </p:childTnLst>
                                </p:cTn>
                              </p:par>
                              <p:par>
                                <p:cTn id="58" presetID="10" presetClass="entr" presetSubtype="0" fill="hold" grpId="0" nodeType="withEffect">
                                  <p:stCondLst>
                                    <p:cond delay="200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par>
                                <p:cTn id="61" presetID="42" presetClass="path" presetSubtype="0" decel="100000" fill="hold" grpId="1" nodeType="withEffect">
                                  <p:stCondLst>
                                    <p:cond delay="2000"/>
                                  </p:stCondLst>
                                  <p:childTnLst>
                                    <p:animMotion origin="layout" path="M 2.25428E-6 0.04494 L 2.25428E-6 2.41943E-6 " pathEditMode="relative" rAng="0" ptsTypes="AA">
                                      <p:cBhvr>
                                        <p:cTn id="62" dur="600" fill="hold"/>
                                        <p:tgtEl>
                                          <p:spTgt spid="22"/>
                                        </p:tgtEl>
                                        <p:attrNameLst>
                                          <p:attrName>ppt_x</p:attrName>
                                          <p:attrName>ppt_y</p:attrName>
                                        </p:attrNameLst>
                                      </p:cBhvr>
                                      <p:rCtr x="0" y="-224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2" grpId="1"/>
      <p:bldP spid="14" grpId="0"/>
      <p:bldP spid="14" grpId="1"/>
      <p:bldP spid="61" grpId="0"/>
      <p:bldP spid="61" grpId="1"/>
      <p:bldP spid="62" grpId="0"/>
      <p:bldP spid="62" grpId="1"/>
      <p:bldP spid="63" grpId="0"/>
      <p:bldP spid="63" grpId="1"/>
      <p:bldP spid="64" grpId="0"/>
      <p:bldP spid="64" grpId="1"/>
      <p:bldP spid="66" grpId="0" animBg="1"/>
      <p:bldP spid="66" grpId="1"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Template.potx" id="{BD16E044-32EE-499D-926A-412748656A2A}" vid="{84C2CAB7-A3B3-4228-922A-473CBB91664E}"/>
    </a:ext>
  </a:extLst>
</a:theme>
</file>

<file path=ppt/theme/theme2.xml><?xml version="1.0" encoding="utf-8"?>
<a:theme xmlns:a="http://schemas.openxmlformats.org/drawingml/2006/main" name="9-51052_Microsoft_Ready_Template_Dark">
  <a:themeElements>
    <a:clrScheme name="Inspire + Ready Dark">
      <a:dk1>
        <a:srgbClr val="000000"/>
      </a:dk1>
      <a:lt1>
        <a:srgbClr val="FFFFFF"/>
      </a:lt1>
      <a:dk2>
        <a:srgbClr val="243A5E"/>
      </a:dk2>
      <a:lt2>
        <a:srgbClr val="E6E6E6"/>
      </a:lt2>
      <a:accent1>
        <a:srgbClr val="0078D4"/>
      </a:accent1>
      <a:accent2>
        <a:srgbClr val="50E6FF"/>
      </a:accent2>
      <a:accent3>
        <a:srgbClr val="9BF00B"/>
      </a:accent3>
      <a:accent4>
        <a:srgbClr val="FFB900"/>
      </a:accent4>
      <a:accent5>
        <a:srgbClr val="D2D2D2"/>
      </a:accent5>
      <a:accent6>
        <a:srgbClr val="505050"/>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Template.potx" id="{BD16E044-32EE-499D-926A-412748656A2A}" vid="{C7565CFF-EBE2-4C0B-9C4B-411B4C0C1462}"/>
    </a:ext>
  </a:extLst>
</a:theme>
</file>

<file path=ppt/theme/theme3.xml><?xml version="1.0" encoding="utf-8"?>
<a:theme xmlns:a="http://schemas.openxmlformats.org/drawingml/2006/main" name="9-51052_Microsoft_Inspire+Ready_Template_Dark">
  <a:themeElements>
    <a:clrScheme name="Inspire + Ready Dark">
      <a:dk1>
        <a:srgbClr val="000000"/>
      </a:dk1>
      <a:lt1>
        <a:srgbClr val="FFFFFF"/>
      </a:lt1>
      <a:dk2>
        <a:srgbClr val="243A5E"/>
      </a:dk2>
      <a:lt2>
        <a:srgbClr val="E6E6E6"/>
      </a:lt2>
      <a:accent1>
        <a:srgbClr val="0078D4"/>
      </a:accent1>
      <a:accent2>
        <a:srgbClr val="50E6FF"/>
      </a:accent2>
      <a:accent3>
        <a:srgbClr val="9BF00B"/>
      </a:accent3>
      <a:accent4>
        <a:srgbClr val="FFB900"/>
      </a:accent4>
      <a:accent5>
        <a:srgbClr val="D2D2D2"/>
      </a:accent5>
      <a:accent6>
        <a:srgbClr val="505050"/>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Template.potx" id="{BD16E044-32EE-499D-926A-412748656A2A}" vid="{0B3CBF6F-3D17-4B1C-9F90-5E55C1D675D9}"/>
    </a:ext>
  </a:extLst>
</a:theme>
</file>

<file path=ppt/theme/theme4.xml><?xml version="1.0" encoding="utf-8"?>
<a:theme xmlns:a="http://schemas.openxmlformats.org/drawingml/2006/main" name="Azure Theme Master">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NEW Azure Theme" id="{50755743-EDDC-453D-93A4-622192AAE17F}" vid="{9E8F7185-5D02-4120-9807-C454A5389155}"/>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4EB56A014601647A8A96FC1FEAD7A4D" ma:contentTypeVersion="12" ma:contentTypeDescription="Create a new document." ma:contentTypeScope="" ma:versionID="039d7d63a445aa03b8bd7f7ada1479db">
  <xsd:schema xmlns:xsd="http://www.w3.org/2001/XMLSchema" xmlns:xs="http://www.w3.org/2001/XMLSchema" xmlns:p="http://schemas.microsoft.com/office/2006/metadata/properties" xmlns:ns2="9f9f0ed7-b6e7-4e0d-9b4d-b4e73fb1e1ba" xmlns:ns3="5d0a0686-a3c6-401e-8596-31c6446e2673" targetNamespace="http://schemas.microsoft.com/office/2006/metadata/properties" ma:root="true" ma:fieldsID="582baf147af40f8fdb4c1d5a9911735e" ns2:_="" ns3:_="">
    <xsd:import namespace="9f9f0ed7-b6e7-4e0d-9b4d-b4e73fb1e1ba"/>
    <xsd:import namespace="5d0a0686-a3c6-401e-8596-31c6446e267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AutoKeyPoints" minOccurs="0"/>
                <xsd:element ref="ns2:MediaServiceKeyPoints" minOccurs="0"/>
                <xsd:element ref="ns2:MediaServiceDateTaken" minOccurs="0"/>
                <xsd:element ref="ns2:MediaServiceGenerationTime" minOccurs="0"/>
                <xsd:element ref="ns2:MediaServiceEventHashCode" minOccurs="0"/>
                <xsd:element ref="ns2:MediaServiceLocation"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f9f0ed7-b6e7-4e0d-9b4d-b4e73fb1e1b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fals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d0a0686-a3c6-401e-8596-31c6446e267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9f9f0ed7-b6e7-4e0d-9b4d-b4e73fb1e1ba"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0846EE5D-93FB-4FEB-9DF3-D0023D170EC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f9f0ed7-b6e7-4e0d-9b4d-b4e73fb1e1ba"/>
    <ds:schemaRef ds:uri="5d0a0686-a3c6-401e-8596-31c6446e267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9f9f0ed7-b6e7-4e0d-9b4d-b4e73fb1e1ba"/>
  </ds:schemaRefs>
</ds:datastoreItem>
</file>

<file path=docProps/app.xml><?xml version="1.0" encoding="utf-8"?>
<Properties xmlns="http://schemas.openxmlformats.org/officeDocument/2006/extended-properties" xmlns:vt="http://schemas.openxmlformats.org/officeDocument/2006/docPropsVTypes">
  <Template>Microsoft_Ready_Breakout_16x9_Template</Template>
  <TotalTime>0</TotalTime>
  <Words>2224</Words>
  <Application>Microsoft Office PowerPoint</Application>
  <PresentationFormat>Widescreen</PresentationFormat>
  <Paragraphs>409</Paragraphs>
  <Slides>28</Slides>
  <Notes>18</Notes>
  <HiddenSlides>0</HiddenSlides>
  <MMClips>0</MMClips>
  <ScaleCrop>false</ScaleCrop>
  <HeadingPairs>
    <vt:vector size="8" baseType="variant">
      <vt:variant>
        <vt:lpstr>Fonts Used</vt:lpstr>
      </vt:variant>
      <vt:variant>
        <vt:i4>9</vt:i4>
      </vt:variant>
      <vt:variant>
        <vt:lpstr>Theme</vt:lpstr>
      </vt:variant>
      <vt:variant>
        <vt:i4>4</vt:i4>
      </vt:variant>
      <vt:variant>
        <vt:lpstr>Embedded OLE Servers</vt:lpstr>
      </vt:variant>
      <vt:variant>
        <vt:i4>1</vt:i4>
      </vt:variant>
      <vt:variant>
        <vt:lpstr>Slide Titles</vt:lpstr>
      </vt:variant>
      <vt:variant>
        <vt:i4>28</vt:i4>
      </vt:variant>
    </vt:vector>
  </HeadingPairs>
  <TitlesOfParts>
    <vt:vector size="42" baseType="lpstr">
      <vt:lpstr>Arial</vt:lpstr>
      <vt:lpstr>Calibri</vt:lpstr>
      <vt:lpstr>Consolas</vt:lpstr>
      <vt:lpstr>Segoe UI</vt:lpstr>
      <vt:lpstr>Segoe UI </vt:lpstr>
      <vt:lpstr>Segoe UI Black</vt:lpstr>
      <vt:lpstr>Segoe UI Semibold</vt:lpstr>
      <vt:lpstr>Segoe UI Semilight</vt:lpstr>
      <vt:lpstr>Wingdings</vt:lpstr>
      <vt:lpstr>9-51052_Microsoft_Ready_Template_Light</vt:lpstr>
      <vt:lpstr>9-51052_Microsoft_Ready_Template_Dark</vt:lpstr>
      <vt:lpstr>9-51052_Microsoft_Inspire+Ready_Template_Dark</vt:lpstr>
      <vt:lpstr>Azure Theme Master</vt:lpstr>
      <vt:lpstr>think-cell Slide</vt:lpstr>
      <vt:lpstr>Cloud Adoption Framework for Azure</vt:lpstr>
      <vt:lpstr>Agenda</vt:lpstr>
      <vt:lpstr>Digital transformation</vt:lpstr>
      <vt:lpstr>76% of CEOs consider DT their #1 priority</vt:lpstr>
      <vt:lpstr>A modernization strategy drives innovation + growth</vt:lpstr>
      <vt:lpstr>PowerPoint Presentation</vt:lpstr>
      <vt:lpstr>Modern business in the cloud is the new normal</vt:lpstr>
      <vt:lpstr>Microsoft Cloud Adoption Framework for Azure</vt:lpstr>
      <vt:lpstr>Microsoft Cloud Adoption Framework for Azure</vt:lpstr>
      <vt:lpstr>Building the framework</vt:lpstr>
      <vt:lpstr>Define strategy</vt:lpstr>
      <vt:lpstr>Plan</vt:lpstr>
      <vt:lpstr>Ready</vt:lpstr>
      <vt:lpstr>Adopt: Migrate</vt:lpstr>
      <vt:lpstr>Adopt: Innovate</vt:lpstr>
      <vt:lpstr>Govern</vt:lpstr>
      <vt:lpstr>Manage and operations</vt:lpstr>
      <vt:lpstr>Microsoft Cloud Adoption Framework for Azure</vt:lpstr>
      <vt:lpstr>Tools and Assets </vt:lpstr>
      <vt:lpstr>Understand your current state and prepare for your cloud journey using  </vt:lpstr>
      <vt:lpstr>Navigate to the most relevant  adoption content efficiently, and  detect early adoption blockers using  </vt:lpstr>
      <vt:lpstr>Migrate landing zone blueprint aka.ms/adopt/landingzone </vt:lpstr>
      <vt:lpstr>Landing zone decision guides aka.ms/adopt/landingzone </vt:lpstr>
      <vt:lpstr>Cloud Adoption Plan aka.ms/adopt/plan</vt:lpstr>
      <vt:lpstr>PowerPoint Presentation</vt:lpstr>
      <vt:lpstr>Resources</vt:lpstr>
      <vt:lpstr>PowerPoint Presentation</vt:lpstr>
      <vt:lpstr>PowerPoint Presentation</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Ready</dc:subject>
  <dc:creator>pablosp@microsoft.com</dc:creator>
  <cp:keywords>Microsoft Ready</cp:keywords>
  <dc:description/>
  <cp:lastModifiedBy>Niels Ophey</cp:lastModifiedBy>
  <cp:revision>5</cp:revision>
  <dcterms:created xsi:type="dcterms:W3CDTF">2019-07-17T18:26:27Z</dcterms:created>
  <dcterms:modified xsi:type="dcterms:W3CDTF">2019-11-18T07:32:19Z</dcterms:modified>
  <cp:category>Microsoft Ready</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0x010100F4EB56A014601647A8A96FC1FEAD7A4D</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192;#Mandalay Bay Resort and Casino|fc459485-1b13-4ce3-bfeb-ea2ace2bf8f6</vt:lpwstr>
  </property>
  <property fmtid="{D5CDD505-2E9C-101B-9397-08002B2CF9AE}" pid="7" name="Track">
    <vt:lpwstr/>
  </property>
  <property fmtid="{D5CDD505-2E9C-101B-9397-08002B2CF9AE}" pid="8" name="Event Location">
    <vt:lpwstr>62;#Las Vegas|e731b1e0-234c-4781-a780-e65aa36c0b98</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TaxKeyword">
    <vt:lpwstr>26;#Microsoft Ready|11111111-1111-1111-1111-111111111111</vt:lpwstr>
  </property>
  <property fmtid="{D5CDD505-2E9C-101B-9397-08002B2CF9AE}" pid="21" name="Event Name">
    <vt:lpwstr>21;#Microsoft Ready|3ca26e5f-dc1b-4496-bbb3-9dc6901a235f</vt:lpwstr>
  </property>
  <property fmtid="{D5CDD505-2E9C-101B-9397-08002B2CF9AE}" pid="22" name="Audience1">
    <vt:lpwstr/>
  </property>
</Properties>
</file>

<file path=docProps/thumbnail.jpeg>
</file>